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8" r:id="rId2"/>
    <p:sldId id="257" r:id="rId3"/>
    <p:sldId id="263" r:id="rId4"/>
    <p:sldId id="256" r:id="rId5"/>
    <p:sldId id="262" r:id="rId6"/>
    <p:sldId id="264" r:id="rId7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026"/>
    <p:restoredTop sz="94709"/>
  </p:normalViewPr>
  <p:slideViewPr>
    <p:cSldViewPr snapToGrid="0">
      <p:cViewPr varScale="1">
        <p:scale>
          <a:sx n="84" d="100"/>
          <a:sy n="84" d="100"/>
        </p:scale>
        <p:origin x="200" y="5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BF4F86E-3A1F-B942-9D58-C77A24E6B072}" type="doc">
      <dgm:prSet loTypeId="urn:microsoft.com/office/officeart/2005/8/layout/vList3" loCatId="" qsTypeId="urn:microsoft.com/office/officeart/2005/8/quickstyle/simple1" qsCatId="simple" csTypeId="urn:microsoft.com/office/officeart/2005/8/colors/accent1_2" csCatId="accent1" phldr="1"/>
      <dgm:spPr/>
    </dgm:pt>
    <dgm:pt modelId="{6D1FF53D-B851-CA43-AFA2-541F67CD1DE1}">
      <dgm:prSet phldrT="[Testo]"/>
      <dgm:spPr/>
      <dgm:t>
        <a:bodyPr/>
        <a:lstStyle/>
        <a:p>
          <a:r>
            <a:rPr lang="it-IT" dirty="0"/>
            <a:t>CARISMA GRAVITAS UMILTA' VULNERABILTA’ COMPASSIONE </a:t>
          </a:r>
        </a:p>
      </dgm:t>
    </dgm:pt>
    <dgm:pt modelId="{F833279A-832D-6549-957C-49B6A57B1956}" type="parTrans" cxnId="{FC42FE36-8FBD-B34F-A65B-E0DCB3213838}">
      <dgm:prSet/>
      <dgm:spPr/>
      <dgm:t>
        <a:bodyPr/>
        <a:lstStyle/>
        <a:p>
          <a:endParaRPr lang="it-IT"/>
        </a:p>
      </dgm:t>
    </dgm:pt>
    <dgm:pt modelId="{43886E9C-8308-4B4D-8B0D-E36BA84E4DFC}" type="sibTrans" cxnId="{FC42FE36-8FBD-B34F-A65B-E0DCB3213838}">
      <dgm:prSet/>
      <dgm:spPr/>
      <dgm:t>
        <a:bodyPr/>
        <a:lstStyle/>
        <a:p>
          <a:endParaRPr lang="it-IT"/>
        </a:p>
      </dgm:t>
    </dgm:pt>
    <dgm:pt modelId="{509E88F8-F3F8-8E42-AEAC-44EF78BABFE8}">
      <dgm:prSet phldrT="[Testo]"/>
      <dgm:spPr/>
      <dgm:t>
        <a:bodyPr/>
        <a:lstStyle/>
        <a:p>
          <a:r>
            <a:rPr lang="it-IT" dirty="0"/>
            <a:t>CAPACITA' DI ASCOLTO, DI ISPIRARE, DI GESTIRE IL TEMPO, DI GIOCO DI SQUADRA, MENTOR</a:t>
          </a:r>
        </a:p>
      </dgm:t>
    </dgm:pt>
    <dgm:pt modelId="{F97F8DF5-7603-D44F-BCA3-39C039054A12}" type="parTrans" cxnId="{AB5FF74D-4E36-AD49-A052-26356EB67929}">
      <dgm:prSet/>
      <dgm:spPr/>
      <dgm:t>
        <a:bodyPr/>
        <a:lstStyle/>
        <a:p>
          <a:endParaRPr lang="it-IT"/>
        </a:p>
      </dgm:t>
    </dgm:pt>
    <dgm:pt modelId="{09582EE7-1086-574B-83C3-BF6DC71C9317}" type="sibTrans" cxnId="{AB5FF74D-4E36-AD49-A052-26356EB67929}">
      <dgm:prSet/>
      <dgm:spPr/>
      <dgm:t>
        <a:bodyPr/>
        <a:lstStyle/>
        <a:p>
          <a:endParaRPr lang="it-IT"/>
        </a:p>
      </dgm:t>
    </dgm:pt>
    <dgm:pt modelId="{FBC24851-742A-9A46-A05D-4031C2F11459}">
      <dgm:prSet phldrT="[Testo]"/>
      <dgm:spPr/>
      <dgm:t>
        <a:bodyPr/>
        <a:lstStyle/>
        <a:p>
          <a:r>
            <a:rPr lang="it-IT" dirty="0"/>
            <a:t>COMPETENZA CREDIBILITA’ VERSALITA' CURIOSITA' EQUITA’ SENSO DELL’UMORISMO</a:t>
          </a:r>
        </a:p>
      </dgm:t>
    </dgm:pt>
    <dgm:pt modelId="{4153E604-063F-CA4B-9B82-9D0284D58B12}" type="parTrans" cxnId="{9773A0EE-3C2C-E446-971D-445CBC2915BD}">
      <dgm:prSet/>
      <dgm:spPr/>
      <dgm:t>
        <a:bodyPr/>
        <a:lstStyle/>
        <a:p>
          <a:endParaRPr lang="it-IT"/>
        </a:p>
      </dgm:t>
    </dgm:pt>
    <dgm:pt modelId="{07A6C9D4-DBD2-7F4F-A19D-DE0CCB9E91BA}" type="sibTrans" cxnId="{9773A0EE-3C2C-E446-971D-445CBC2915BD}">
      <dgm:prSet/>
      <dgm:spPr/>
      <dgm:t>
        <a:bodyPr/>
        <a:lstStyle/>
        <a:p>
          <a:endParaRPr lang="it-IT"/>
        </a:p>
      </dgm:t>
    </dgm:pt>
    <dgm:pt modelId="{7F71B094-E591-3E43-B2C4-E2D6B869336B}">
      <dgm:prSet phldrT="[Testo]"/>
      <dgm:spPr/>
      <dgm:t>
        <a:bodyPr/>
        <a:lstStyle/>
        <a:p>
          <a:r>
            <a:rPr lang="it-IT" dirty="0"/>
            <a:t>VISION STRATEGIA CORAGGIO CONSAPEVOLEZZA   COMUNICAZIONE NETWORK LASCIARE IL RUOLO</a:t>
          </a:r>
        </a:p>
      </dgm:t>
    </dgm:pt>
    <dgm:pt modelId="{33F82890-B22D-264D-B330-222DECFC5779}" type="parTrans" cxnId="{B4586AE7-7A5B-5245-A0EA-12FA7855F8E2}">
      <dgm:prSet/>
      <dgm:spPr/>
      <dgm:t>
        <a:bodyPr/>
        <a:lstStyle/>
        <a:p>
          <a:endParaRPr lang="it-IT"/>
        </a:p>
      </dgm:t>
    </dgm:pt>
    <dgm:pt modelId="{59399BD9-A989-5F45-812C-104F1ADF7E4B}" type="sibTrans" cxnId="{B4586AE7-7A5B-5245-A0EA-12FA7855F8E2}">
      <dgm:prSet/>
      <dgm:spPr/>
      <dgm:t>
        <a:bodyPr/>
        <a:lstStyle/>
        <a:p>
          <a:endParaRPr lang="it-IT"/>
        </a:p>
      </dgm:t>
    </dgm:pt>
    <dgm:pt modelId="{3056301F-1D32-E24F-B890-6EB962EF74CC}" type="pres">
      <dgm:prSet presAssocID="{0BF4F86E-3A1F-B942-9D58-C77A24E6B072}" presName="linearFlow" presStyleCnt="0">
        <dgm:presLayoutVars>
          <dgm:dir/>
          <dgm:resizeHandles val="exact"/>
        </dgm:presLayoutVars>
      </dgm:prSet>
      <dgm:spPr/>
    </dgm:pt>
    <dgm:pt modelId="{3DA65071-D660-754C-995B-A1365EA1C9A0}" type="pres">
      <dgm:prSet presAssocID="{6D1FF53D-B851-CA43-AFA2-541F67CD1DE1}" presName="composite" presStyleCnt="0"/>
      <dgm:spPr/>
    </dgm:pt>
    <dgm:pt modelId="{104B167F-BCDC-A04A-94A0-5520D0E9BCEA}" type="pres">
      <dgm:prSet presAssocID="{6D1FF53D-B851-CA43-AFA2-541F67CD1DE1}" presName="imgShp" presStyleLbl="fgImgPlace1" presStyleIdx="0" presStyleCnt="4"/>
      <dgm:spPr/>
    </dgm:pt>
    <dgm:pt modelId="{2BC76709-9B2D-4248-8EAC-94858A100801}" type="pres">
      <dgm:prSet presAssocID="{6D1FF53D-B851-CA43-AFA2-541F67CD1DE1}" presName="txShp" presStyleLbl="node1" presStyleIdx="0" presStyleCnt="4" custLinFactNeighborX="-368">
        <dgm:presLayoutVars>
          <dgm:bulletEnabled val="1"/>
        </dgm:presLayoutVars>
      </dgm:prSet>
      <dgm:spPr/>
    </dgm:pt>
    <dgm:pt modelId="{B4FC32D3-54CC-BC44-AF8F-626D39103AA1}" type="pres">
      <dgm:prSet presAssocID="{43886E9C-8308-4B4D-8B0D-E36BA84E4DFC}" presName="spacing" presStyleCnt="0"/>
      <dgm:spPr/>
    </dgm:pt>
    <dgm:pt modelId="{D74FF626-C0F8-5E49-8EE4-E21B19D4F99A}" type="pres">
      <dgm:prSet presAssocID="{509E88F8-F3F8-8E42-AEAC-44EF78BABFE8}" presName="composite" presStyleCnt="0"/>
      <dgm:spPr/>
    </dgm:pt>
    <dgm:pt modelId="{29AF43FE-C6BB-9D4E-817E-EECF6CEAEFA6}" type="pres">
      <dgm:prSet presAssocID="{509E88F8-F3F8-8E42-AEAC-44EF78BABFE8}" presName="imgShp" presStyleLbl="fgImgPlace1" presStyleIdx="1" presStyleCnt="4"/>
      <dgm:spPr/>
    </dgm:pt>
    <dgm:pt modelId="{F0A9F667-597C-EA4B-AEC8-7B85298FFEDA}" type="pres">
      <dgm:prSet presAssocID="{509E88F8-F3F8-8E42-AEAC-44EF78BABFE8}" presName="txShp" presStyleLbl="node1" presStyleIdx="1" presStyleCnt="4">
        <dgm:presLayoutVars>
          <dgm:bulletEnabled val="1"/>
        </dgm:presLayoutVars>
      </dgm:prSet>
      <dgm:spPr/>
    </dgm:pt>
    <dgm:pt modelId="{18A41B9E-6B98-AA49-9967-D19A11EFDF2D}" type="pres">
      <dgm:prSet presAssocID="{09582EE7-1086-574B-83C3-BF6DC71C9317}" presName="spacing" presStyleCnt="0"/>
      <dgm:spPr/>
    </dgm:pt>
    <dgm:pt modelId="{131A34C4-8EFC-5449-B90F-B91182AEC486}" type="pres">
      <dgm:prSet presAssocID="{FBC24851-742A-9A46-A05D-4031C2F11459}" presName="composite" presStyleCnt="0"/>
      <dgm:spPr/>
    </dgm:pt>
    <dgm:pt modelId="{E04E5D48-F5B8-344A-83EE-CE1338313E1F}" type="pres">
      <dgm:prSet presAssocID="{FBC24851-742A-9A46-A05D-4031C2F11459}" presName="imgShp" presStyleLbl="fgImgPlace1" presStyleIdx="2" presStyleCnt="4"/>
      <dgm:spPr/>
    </dgm:pt>
    <dgm:pt modelId="{FDF7685A-44F9-074B-9200-43D5BB6B4684}" type="pres">
      <dgm:prSet presAssocID="{FBC24851-742A-9A46-A05D-4031C2F11459}" presName="txShp" presStyleLbl="node1" presStyleIdx="2" presStyleCnt="4">
        <dgm:presLayoutVars>
          <dgm:bulletEnabled val="1"/>
        </dgm:presLayoutVars>
      </dgm:prSet>
      <dgm:spPr/>
    </dgm:pt>
    <dgm:pt modelId="{562816C9-A399-5B4B-83F5-E376B79563BB}" type="pres">
      <dgm:prSet presAssocID="{07A6C9D4-DBD2-7F4F-A19D-DE0CCB9E91BA}" presName="spacing" presStyleCnt="0"/>
      <dgm:spPr/>
    </dgm:pt>
    <dgm:pt modelId="{F797E13C-9AEB-2646-8923-51A9FF1911B5}" type="pres">
      <dgm:prSet presAssocID="{7F71B094-E591-3E43-B2C4-E2D6B869336B}" presName="composite" presStyleCnt="0"/>
      <dgm:spPr/>
    </dgm:pt>
    <dgm:pt modelId="{0AE3EE57-1F48-0E41-B54A-B7DE2F949FA2}" type="pres">
      <dgm:prSet presAssocID="{7F71B094-E591-3E43-B2C4-E2D6B869336B}" presName="imgShp" presStyleLbl="fgImgPlace1" presStyleIdx="3" presStyleCnt="4"/>
      <dgm:spPr/>
    </dgm:pt>
    <dgm:pt modelId="{E68E2C31-46E1-8049-94ED-304DA4D60D76}" type="pres">
      <dgm:prSet presAssocID="{7F71B094-E591-3E43-B2C4-E2D6B869336B}" presName="txShp" presStyleLbl="node1" presStyleIdx="3" presStyleCnt="4">
        <dgm:presLayoutVars>
          <dgm:bulletEnabled val="1"/>
        </dgm:presLayoutVars>
      </dgm:prSet>
      <dgm:spPr/>
    </dgm:pt>
  </dgm:ptLst>
  <dgm:cxnLst>
    <dgm:cxn modelId="{FC42FE36-8FBD-B34F-A65B-E0DCB3213838}" srcId="{0BF4F86E-3A1F-B942-9D58-C77A24E6B072}" destId="{6D1FF53D-B851-CA43-AFA2-541F67CD1DE1}" srcOrd="0" destOrd="0" parTransId="{F833279A-832D-6549-957C-49B6A57B1956}" sibTransId="{43886E9C-8308-4B4D-8B0D-E36BA84E4DFC}"/>
    <dgm:cxn modelId="{AB5FF74D-4E36-AD49-A052-26356EB67929}" srcId="{0BF4F86E-3A1F-B942-9D58-C77A24E6B072}" destId="{509E88F8-F3F8-8E42-AEAC-44EF78BABFE8}" srcOrd="1" destOrd="0" parTransId="{F97F8DF5-7603-D44F-BCA3-39C039054A12}" sibTransId="{09582EE7-1086-574B-83C3-BF6DC71C9317}"/>
    <dgm:cxn modelId="{691CA34E-FE55-CE45-8D8B-62DDA03F5672}" type="presOf" srcId="{0BF4F86E-3A1F-B942-9D58-C77A24E6B072}" destId="{3056301F-1D32-E24F-B890-6EB962EF74CC}" srcOrd="0" destOrd="0" presId="urn:microsoft.com/office/officeart/2005/8/layout/vList3"/>
    <dgm:cxn modelId="{E2A7E75B-2295-2A4B-928F-F924F765C25A}" type="presOf" srcId="{509E88F8-F3F8-8E42-AEAC-44EF78BABFE8}" destId="{F0A9F667-597C-EA4B-AEC8-7B85298FFEDA}" srcOrd="0" destOrd="0" presId="urn:microsoft.com/office/officeart/2005/8/layout/vList3"/>
    <dgm:cxn modelId="{777D5866-50D6-2048-A91C-9748605E0782}" type="presOf" srcId="{6D1FF53D-B851-CA43-AFA2-541F67CD1DE1}" destId="{2BC76709-9B2D-4248-8EAC-94858A100801}" srcOrd="0" destOrd="0" presId="urn:microsoft.com/office/officeart/2005/8/layout/vList3"/>
    <dgm:cxn modelId="{672D9772-FC21-CD4E-9D93-45C87D89C6E8}" type="presOf" srcId="{FBC24851-742A-9A46-A05D-4031C2F11459}" destId="{FDF7685A-44F9-074B-9200-43D5BB6B4684}" srcOrd="0" destOrd="0" presId="urn:microsoft.com/office/officeart/2005/8/layout/vList3"/>
    <dgm:cxn modelId="{05E8C5C3-995B-F248-96A2-DCC4DAEA5452}" type="presOf" srcId="{7F71B094-E591-3E43-B2C4-E2D6B869336B}" destId="{E68E2C31-46E1-8049-94ED-304DA4D60D76}" srcOrd="0" destOrd="0" presId="urn:microsoft.com/office/officeart/2005/8/layout/vList3"/>
    <dgm:cxn modelId="{B4586AE7-7A5B-5245-A0EA-12FA7855F8E2}" srcId="{0BF4F86E-3A1F-B942-9D58-C77A24E6B072}" destId="{7F71B094-E591-3E43-B2C4-E2D6B869336B}" srcOrd="3" destOrd="0" parTransId="{33F82890-B22D-264D-B330-222DECFC5779}" sibTransId="{59399BD9-A989-5F45-812C-104F1ADF7E4B}"/>
    <dgm:cxn modelId="{9773A0EE-3C2C-E446-971D-445CBC2915BD}" srcId="{0BF4F86E-3A1F-B942-9D58-C77A24E6B072}" destId="{FBC24851-742A-9A46-A05D-4031C2F11459}" srcOrd="2" destOrd="0" parTransId="{4153E604-063F-CA4B-9B82-9D0284D58B12}" sibTransId="{07A6C9D4-DBD2-7F4F-A19D-DE0CCB9E91BA}"/>
    <dgm:cxn modelId="{A69CB26F-60A6-8A40-AD00-1CDBB5B6DD75}" type="presParOf" srcId="{3056301F-1D32-E24F-B890-6EB962EF74CC}" destId="{3DA65071-D660-754C-995B-A1365EA1C9A0}" srcOrd="0" destOrd="0" presId="urn:microsoft.com/office/officeart/2005/8/layout/vList3"/>
    <dgm:cxn modelId="{30AF6ADA-8028-204C-B168-79221AA7E5FA}" type="presParOf" srcId="{3DA65071-D660-754C-995B-A1365EA1C9A0}" destId="{104B167F-BCDC-A04A-94A0-5520D0E9BCEA}" srcOrd="0" destOrd="0" presId="urn:microsoft.com/office/officeart/2005/8/layout/vList3"/>
    <dgm:cxn modelId="{969774B4-D870-D947-9570-5DC21EA16561}" type="presParOf" srcId="{3DA65071-D660-754C-995B-A1365EA1C9A0}" destId="{2BC76709-9B2D-4248-8EAC-94858A100801}" srcOrd="1" destOrd="0" presId="urn:microsoft.com/office/officeart/2005/8/layout/vList3"/>
    <dgm:cxn modelId="{6BF167EA-3BDD-144A-B89C-B1B5F137D3C8}" type="presParOf" srcId="{3056301F-1D32-E24F-B890-6EB962EF74CC}" destId="{B4FC32D3-54CC-BC44-AF8F-626D39103AA1}" srcOrd="1" destOrd="0" presId="urn:microsoft.com/office/officeart/2005/8/layout/vList3"/>
    <dgm:cxn modelId="{85B8B59A-62CA-874C-87C2-93EF0BA9A6EC}" type="presParOf" srcId="{3056301F-1D32-E24F-B890-6EB962EF74CC}" destId="{D74FF626-C0F8-5E49-8EE4-E21B19D4F99A}" srcOrd="2" destOrd="0" presId="urn:microsoft.com/office/officeart/2005/8/layout/vList3"/>
    <dgm:cxn modelId="{CFE28212-79B2-3B41-84F9-49A8CA5A6EDC}" type="presParOf" srcId="{D74FF626-C0F8-5E49-8EE4-E21B19D4F99A}" destId="{29AF43FE-C6BB-9D4E-817E-EECF6CEAEFA6}" srcOrd="0" destOrd="0" presId="urn:microsoft.com/office/officeart/2005/8/layout/vList3"/>
    <dgm:cxn modelId="{04C444A3-AE69-C848-9DE5-646984C87C31}" type="presParOf" srcId="{D74FF626-C0F8-5E49-8EE4-E21B19D4F99A}" destId="{F0A9F667-597C-EA4B-AEC8-7B85298FFEDA}" srcOrd="1" destOrd="0" presId="urn:microsoft.com/office/officeart/2005/8/layout/vList3"/>
    <dgm:cxn modelId="{2BB0BB21-9D20-2F4C-84C0-C706658416A2}" type="presParOf" srcId="{3056301F-1D32-E24F-B890-6EB962EF74CC}" destId="{18A41B9E-6B98-AA49-9967-D19A11EFDF2D}" srcOrd="3" destOrd="0" presId="urn:microsoft.com/office/officeart/2005/8/layout/vList3"/>
    <dgm:cxn modelId="{1FBF61F6-17FF-1345-A851-8B34BB094770}" type="presParOf" srcId="{3056301F-1D32-E24F-B890-6EB962EF74CC}" destId="{131A34C4-8EFC-5449-B90F-B91182AEC486}" srcOrd="4" destOrd="0" presId="urn:microsoft.com/office/officeart/2005/8/layout/vList3"/>
    <dgm:cxn modelId="{729D8EF4-D40B-9041-95D8-5DB4E9A400F9}" type="presParOf" srcId="{131A34C4-8EFC-5449-B90F-B91182AEC486}" destId="{E04E5D48-F5B8-344A-83EE-CE1338313E1F}" srcOrd="0" destOrd="0" presId="urn:microsoft.com/office/officeart/2005/8/layout/vList3"/>
    <dgm:cxn modelId="{6AA08337-3667-EB4B-A242-D4CA2F654B9B}" type="presParOf" srcId="{131A34C4-8EFC-5449-B90F-B91182AEC486}" destId="{FDF7685A-44F9-074B-9200-43D5BB6B4684}" srcOrd="1" destOrd="0" presId="urn:microsoft.com/office/officeart/2005/8/layout/vList3"/>
    <dgm:cxn modelId="{B6001883-C155-EA48-B798-9C8CC5F86218}" type="presParOf" srcId="{3056301F-1D32-E24F-B890-6EB962EF74CC}" destId="{562816C9-A399-5B4B-83F5-E376B79563BB}" srcOrd="5" destOrd="0" presId="urn:microsoft.com/office/officeart/2005/8/layout/vList3"/>
    <dgm:cxn modelId="{968BA084-4291-9B42-8E69-AB6170675657}" type="presParOf" srcId="{3056301F-1D32-E24F-B890-6EB962EF74CC}" destId="{F797E13C-9AEB-2646-8923-51A9FF1911B5}" srcOrd="6" destOrd="0" presId="urn:microsoft.com/office/officeart/2005/8/layout/vList3"/>
    <dgm:cxn modelId="{D021C419-C79D-8D4B-BA71-D5AA65C7DEF1}" type="presParOf" srcId="{F797E13C-9AEB-2646-8923-51A9FF1911B5}" destId="{0AE3EE57-1F48-0E41-B54A-B7DE2F949FA2}" srcOrd="0" destOrd="0" presId="urn:microsoft.com/office/officeart/2005/8/layout/vList3"/>
    <dgm:cxn modelId="{4DB60757-BA6D-6649-BEDE-5BDED9BC9F88}" type="presParOf" srcId="{F797E13C-9AEB-2646-8923-51A9FF1911B5}" destId="{E68E2C31-46E1-8049-94ED-304DA4D60D76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BC76709-9B2D-4248-8EAC-94858A100801}">
      <dsp:nvSpPr>
        <dsp:cNvPr id="0" name=""/>
        <dsp:cNvSpPr/>
      </dsp:nvSpPr>
      <dsp:spPr>
        <a:xfrm rot="10800000">
          <a:off x="1957519" y="3129"/>
          <a:ext cx="6992874" cy="887561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91390" tIns="91440" rIns="170688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400" kern="1200" dirty="0"/>
            <a:t>CARISMA GRAVITAS UMILTA' VULNERABILTA’ COMPASSIONE </a:t>
          </a:r>
        </a:p>
      </dsp:txBody>
      <dsp:txXfrm rot="10800000">
        <a:off x="2179409" y="3129"/>
        <a:ext cx="6770984" cy="887561"/>
      </dsp:txXfrm>
    </dsp:sp>
    <dsp:sp modelId="{104B167F-BCDC-A04A-94A0-5520D0E9BCEA}">
      <dsp:nvSpPr>
        <dsp:cNvPr id="0" name=""/>
        <dsp:cNvSpPr/>
      </dsp:nvSpPr>
      <dsp:spPr>
        <a:xfrm>
          <a:off x="1539472" y="3129"/>
          <a:ext cx="887561" cy="887561"/>
        </a:xfrm>
        <a:prstGeom prst="ellipse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0A9F667-597C-EA4B-AEC8-7B85298FFEDA}">
      <dsp:nvSpPr>
        <dsp:cNvPr id="0" name=""/>
        <dsp:cNvSpPr/>
      </dsp:nvSpPr>
      <dsp:spPr>
        <a:xfrm rot="10800000">
          <a:off x="1983253" y="1155635"/>
          <a:ext cx="6992874" cy="887561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91390" tIns="91440" rIns="170688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400" kern="1200" dirty="0"/>
            <a:t>CAPACITA' DI ASCOLTO, DI ISPIRARE, DI GESTIRE IL TEMPO, DI GIOCO DI SQUADRA, MENTOR</a:t>
          </a:r>
        </a:p>
      </dsp:txBody>
      <dsp:txXfrm rot="10800000">
        <a:off x="2205143" y="1155635"/>
        <a:ext cx="6770984" cy="887561"/>
      </dsp:txXfrm>
    </dsp:sp>
    <dsp:sp modelId="{29AF43FE-C6BB-9D4E-817E-EECF6CEAEFA6}">
      <dsp:nvSpPr>
        <dsp:cNvPr id="0" name=""/>
        <dsp:cNvSpPr/>
      </dsp:nvSpPr>
      <dsp:spPr>
        <a:xfrm>
          <a:off x="1539472" y="1155635"/>
          <a:ext cx="887561" cy="887561"/>
        </a:xfrm>
        <a:prstGeom prst="ellipse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DF7685A-44F9-074B-9200-43D5BB6B4684}">
      <dsp:nvSpPr>
        <dsp:cNvPr id="0" name=""/>
        <dsp:cNvSpPr/>
      </dsp:nvSpPr>
      <dsp:spPr>
        <a:xfrm rot="10800000">
          <a:off x="1983253" y="2308140"/>
          <a:ext cx="6992874" cy="887561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91390" tIns="91440" rIns="170688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400" kern="1200" dirty="0"/>
            <a:t>COMPETENZA CREDIBILITA’ VERSALITA' CURIOSITA' EQUITA’ SENSO DELL’UMORISMO</a:t>
          </a:r>
        </a:p>
      </dsp:txBody>
      <dsp:txXfrm rot="10800000">
        <a:off x="2205143" y="2308140"/>
        <a:ext cx="6770984" cy="887561"/>
      </dsp:txXfrm>
    </dsp:sp>
    <dsp:sp modelId="{E04E5D48-F5B8-344A-83EE-CE1338313E1F}">
      <dsp:nvSpPr>
        <dsp:cNvPr id="0" name=""/>
        <dsp:cNvSpPr/>
      </dsp:nvSpPr>
      <dsp:spPr>
        <a:xfrm>
          <a:off x="1539472" y="2308140"/>
          <a:ext cx="887561" cy="887561"/>
        </a:xfrm>
        <a:prstGeom prst="ellipse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68E2C31-46E1-8049-94ED-304DA4D60D76}">
      <dsp:nvSpPr>
        <dsp:cNvPr id="0" name=""/>
        <dsp:cNvSpPr/>
      </dsp:nvSpPr>
      <dsp:spPr>
        <a:xfrm rot="10800000">
          <a:off x="1983253" y="3460646"/>
          <a:ext cx="6992874" cy="887561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91390" tIns="91440" rIns="170688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400" kern="1200" dirty="0"/>
            <a:t>VISION STRATEGIA CORAGGIO CONSAPEVOLEZZA   COMUNICAZIONE NETWORK LASCIARE IL RUOLO</a:t>
          </a:r>
        </a:p>
      </dsp:txBody>
      <dsp:txXfrm rot="10800000">
        <a:off x="2205143" y="3460646"/>
        <a:ext cx="6770984" cy="887561"/>
      </dsp:txXfrm>
    </dsp:sp>
    <dsp:sp modelId="{0AE3EE57-1F48-0E41-B54A-B7DE2F949FA2}">
      <dsp:nvSpPr>
        <dsp:cNvPr id="0" name=""/>
        <dsp:cNvSpPr/>
      </dsp:nvSpPr>
      <dsp:spPr>
        <a:xfrm>
          <a:off x="1539472" y="3460646"/>
          <a:ext cx="887561" cy="887561"/>
        </a:xfrm>
        <a:prstGeom prst="ellipse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8C2C900E-1B18-CFF0-F75B-5F8D65E58DC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F0EC0E3C-B5B9-E53A-670A-15453DD01F7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5010C1B2-D065-ADE0-ECE6-D1B4199533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48C042-C7BE-7C42-9CD5-A5C9873DDBFF}" type="datetimeFigureOut">
              <a:rPr lang="it-IT" smtClean="0"/>
              <a:t>16/11/24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537A34EB-A760-839E-A094-45CA63930B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FA585207-BAA6-CF90-FF35-370D65C68B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B15CB8-7524-824B-8884-3DE42ED5C2C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716655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4B14E85D-FE2D-430B-DE13-85BF94BB11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CEA79BF9-53FB-64C4-7F63-333D1959A5D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DFE3AAE2-8215-BD5D-E76F-A466AED846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48C042-C7BE-7C42-9CD5-A5C9873DDBFF}" type="datetimeFigureOut">
              <a:rPr lang="it-IT" smtClean="0"/>
              <a:t>16/11/24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C66C287F-15D7-509E-6114-EC8DC97F34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F6C3BC58-8B74-0259-41BA-7681CD92AF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B15CB8-7524-824B-8884-3DE42ED5C2C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348005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>
            <a:extLst>
              <a:ext uri="{FF2B5EF4-FFF2-40B4-BE49-F238E27FC236}">
                <a16:creationId xmlns:a16="http://schemas.microsoft.com/office/drawing/2014/main" id="{8C21351F-8FF6-B624-B78D-C8F0E27B2F9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EB55DD60-239C-8A87-0AD0-B4048243E8C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19698CFD-B468-ED6C-87F7-A6186697F9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48C042-C7BE-7C42-9CD5-A5C9873DDBFF}" type="datetimeFigureOut">
              <a:rPr lang="it-IT" smtClean="0"/>
              <a:t>16/11/24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A6F55107-83DA-0F6B-3DE9-56241D4577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14A185CE-0E4D-8E2A-0200-610C90864B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B15CB8-7524-824B-8884-3DE42ED5C2C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492485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81DAE9B4-B49E-3A58-A12D-72B3DF60FE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9FDD444B-7109-B6F0-C975-08D42247254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B3C05289-B5E7-6412-9CEF-129A18B81F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48C042-C7BE-7C42-9CD5-A5C9873DDBFF}" type="datetimeFigureOut">
              <a:rPr lang="it-IT" smtClean="0"/>
              <a:t>16/11/24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F451ABF6-6EAB-5E44-427A-98BC5C1698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690E68A3-3885-A9C4-B5F8-EC28FF4460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B15CB8-7524-824B-8884-3DE42ED5C2C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141642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B40FFF1A-3C4B-4225-09B5-DBC1B12D01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0A81ECF1-A025-387B-6F02-1B68285D84D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04138FA5-FA5A-3DA3-F505-2AC4DE957A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48C042-C7BE-7C42-9CD5-A5C9873DDBFF}" type="datetimeFigureOut">
              <a:rPr lang="it-IT" smtClean="0"/>
              <a:t>16/11/24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00BDC5D7-BDC5-058C-22F6-8FEAF9BCB0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21C76F7D-5E2F-D818-338C-798A6CD032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B15CB8-7524-824B-8884-3DE42ED5C2C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975137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28EB4F7C-1220-BDB2-1438-06BEAFE09F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B5AE026D-5165-911A-9D42-8FD835D596B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C1B9F42A-9DB0-4193-6014-A2C3B0053B1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13EC25ED-49D7-B993-2136-AA63E96BC2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48C042-C7BE-7C42-9CD5-A5C9873DDBFF}" type="datetimeFigureOut">
              <a:rPr lang="it-IT" smtClean="0"/>
              <a:t>16/11/24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4527D1AB-DD83-ABD9-5B19-36A50A8E83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0A5EF4F0-B2E4-951A-4C6B-D70D142197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B15CB8-7524-824B-8884-3DE42ED5C2C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656132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F83505A3-5A94-631A-80EE-F36A7234BF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8C7A93C5-3FF2-4170-BA66-CF87654617C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DE02C4CB-3ADD-2D99-1F55-DE182244742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9BB148C0-FFA0-C5BB-B54F-88BF33B88E8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Segnaposto contenuto 5">
            <a:extLst>
              <a:ext uri="{FF2B5EF4-FFF2-40B4-BE49-F238E27FC236}">
                <a16:creationId xmlns:a16="http://schemas.microsoft.com/office/drawing/2014/main" id="{227EBDE5-01CF-5CF4-4C10-E726CB208C8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529BDD56-59CC-69B6-5D8E-225C4D8C66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48C042-C7BE-7C42-9CD5-A5C9873DDBFF}" type="datetimeFigureOut">
              <a:rPr lang="it-IT" smtClean="0"/>
              <a:t>16/11/24</a:t>
            </a:fld>
            <a:endParaRPr lang="it-IT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BF5B8A06-D710-A2FA-B138-1C31E627E6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B5C2F825-9398-332F-F305-6CB10B3354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B15CB8-7524-824B-8884-3DE42ED5C2C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58492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6AD90753-D2FE-5C03-F869-E1657C54F3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9801EBEE-11B9-A59B-2158-0083994F39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48C042-C7BE-7C42-9CD5-A5C9873DDBFF}" type="datetimeFigureOut">
              <a:rPr lang="it-IT" smtClean="0"/>
              <a:t>16/11/24</a:t>
            </a:fld>
            <a:endParaRPr lang="it-IT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A53318B7-88FD-F7B3-2FCA-195C73F530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AB1AC60F-31DC-ED35-DAD6-1DA2B21D45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B15CB8-7524-824B-8884-3DE42ED5C2C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450381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>
            <a:extLst>
              <a:ext uri="{FF2B5EF4-FFF2-40B4-BE49-F238E27FC236}">
                <a16:creationId xmlns:a16="http://schemas.microsoft.com/office/drawing/2014/main" id="{FBA26F5E-7A48-C3DB-F9F7-C03E65B3D8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48C042-C7BE-7C42-9CD5-A5C9873DDBFF}" type="datetimeFigureOut">
              <a:rPr lang="it-IT" smtClean="0"/>
              <a:t>16/11/24</a:t>
            </a:fld>
            <a:endParaRPr lang="it-IT"/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B3AE6E70-F875-91BD-DB0F-4A4ED8DA20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DEDA840B-ECED-DA9D-6FA8-790CA6095D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B15CB8-7524-824B-8884-3DE42ED5C2C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674688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A4C35B00-20EE-1B4B-827E-81AD44C76D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C6625334-C62F-C7AE-8F2C-DBB90156A8C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4330366B-7A0A-A723-DE6A-EEB4E8D7B38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1E10E739-28A3-BB9B-4CEE-4FF824B564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48C042-C7BE-7C42-9CD5-A5C9873DDBFF}" type="datetimeFigureOut">
              <a:rPr lang="it-IT" smtClean="0"/>
              <a:t>16/11/24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137F8CDF-1E84-6DC9-D13B-7E805BC0AF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1E9CD616-944E-32ED-10E8-2035AF5FDA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B15CB8-7524-824B-8884-3DE42ED5C2C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21626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B05DDE4B-6C8B-46D8-CF22-2C245A9B06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immagine 2">
            <a:extLst>
              <a:ext uri="{FF2B5EF4-FFF2-40B4-BE49-F238E27FC236}">
                <a16:creationId xmlns:a16="http://schemas.microsoft.com/office/drawing/2014/main" id="{5E052BE6-1EC5-FB85-EB7D-F9C5D44E9BB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BDC3F33B-1EE2-BCB1-937E-383C4234B83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325708A9-1025-4B39-9D03-DAAEB7F0A7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48C042-C7BE-7C42-9CD5-A5C9873DDBFF}" type="datetimeFigureOut">
              <a:rPr lang="it-IT" smtClean="0"/>
              <a:t>16/11/24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6797B82A-C237-3C00-DCB5-A015EFA2FC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03D3E0B1-E03A-1951-724A-DA96BF5302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B15CB8-7524-824B-8884-3DE42ED5C2C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08747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>
            <a:extLst>
              <a:ext uri="{FF2B5EF4-FFF2-40B4-BE49-F238E27FC236}">
                <a16:creationId xmlns:a16="http://schemas.microsoft.com/office/drawing/2014/main" id="{2C08EE08-6AF8-C6F7-AED7-F121A52460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03EFBE23-1FB7-2A71-2910-0300DDF3734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52ED3F1C-8F9A-72C4-7B8B-68E25DAB60C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48C042-C7BE-7C42-9CD5-A5C9873DDBFF}" type="datetimeFigureOut">
              <a:rPr lang="it-IT" smtClean="0"/>
              <a:t>16/11/24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B31F4F3C-A746-0B6F-EB37-006139855A7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2171EA89-6734-AA21-23BD-CBB6AE5B6F2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B15CB8-7524-824B-8884-3DE42ED5C2C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505226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rawpixel.com/image/414076/free-photo-image-workplace-entrepreneur-startup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2C61293E-6EBE-43EF-A52C-9BEBFD7679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DA20ACC8-8DCF-8AC9-7164-280C39CC51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97762" y="329184"/>
            <a:ext cx="6251110" cy="178308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5400" dirty="0"/>
              <a:t>Domenico </a:t>
            </a:r>
            <a:r>
              <a:rPr lang="en-US" sz="5400" dirty="0" err="1"/>
              <a:t>Vulpiani</a:t>
            </a:r>
            <a:br>
              <a:rPr lang="en-US" sz="5400" dirty="0"/>
            </a:br>
            <a:r>
              <a:rPr lang="en-US" sz="5400" dirty="0" err="1"/>
              <a:t>Prefetto</a:t>
            </a:r>
            <a:r>
              <a:rPr lang="en-US" sz="5400" dirty="0"/>
              <a:t> </a:t>
            </a:r>
            <a:r>
              <a:rPr lang="en-US" sz="5400" dirty="0" err="1"/>
              <a:t>ri</a:t>
            </a:r>
            <a:r>
              <a:rPr lang="en-US" sz="5400" dirty="0"/>
              <a:t> </a:t>
            </a:r>
          </a:p>
        </p:txBody>
      </p:sp>
      <p:pic>
        <p:nvPicPr>
          <p:cNvPr id="6" name="Segnaposto immagine 5">
            <a:extLst>
              <a:ext uri="{FF2B5EF4-FFF2-40B4-BE49-F238E27FC236}">
                <a16:creationId xmlns:a16="http://schemas.microsoft.com/office/drawing/2014/main" id="{4DDB35AC-BFBF-1DB6-9339-4D2753FA8F8B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l="2286"/>
          <a:stretch/>
        </p:blipFill>
        <p:spPr>
          <a:xfrm>
            <a:off x="1" y="10"/>
            <a:ext cx="4657344" cy="6857990"/>
          </a:xfrm>
          <a:custGeom>
            <a:avLst/>
            <a:gdLst/>
            <a:ahLst/>
            <a:cxnLst/>
            <a:rect l="l" t="t" r="r" b="b"/>
            <a:pathLst>
              <a:path w="4657344" h="6858000">
                <a:moveTo>
                  <a:pt x="0" y="0"/>
                </a:moveTo>
                <a:lnTo>
                  <a:pt x="3429755" y="0"/>
                </a:lnTo>
                <a:lnTo>
                  <a:pt x="3526016" y="148742"/>
                </a:lnTo>
                <a:cubicBezTo>
                  <a:pt x="3657740" y="365513"/>
                  <a:pt x="3777402" y="589569"/>
                  <a:pt x="3886489" y="819975"/>
                </a:cubicBezTo>
                <a:cubicBezTo>
                  <a:pt x="3891856" y="833492"/>
                  <a:pt x="3900663" y="845393"/>
                  <a:pt x="3912049" y="854514"/>
                </a:cubicBezTo>
                <a:cubicBezTo>
                  <a:pt x="3897352" y="819849"/>
                  <a:pt x="3883037" y="784928"/>
                  <a:pt x="3868083" y="750263"/>
                </a:cubicBezTo>
                <a:cubicBezTo>
                  <a:pt x="3806989" y="608712"/>
                  <a:pt x="3742478" y="469145"/>
                  <a:pt x="3674155" y="331786"/>
                </a:cubicBezTo>
                <a:lnTo>
                  <a:pt x="3496656" y="0"/>
                </a:lnTo>
                <a:lnTo>
                  <a:pt x="3554371" y="0"/>
                </a:lnTo>
                <a:lnTo>
                  <a:pt x="3661621" y="196614"/>
                </a:lnTo>
                <a:cubicBezTo>
                  <a:pt x="3856899" y="573253"/>
                  <a:pt x="4021071" y="966066"/>
                  <a:pt x="4161279" y="1371196"/>
                </a:cubicBezTo>
                <a:cubicBezTo>
                  <a:pt x="4379525" y="2007265"/>
                  <a:pt x="4530141" y="2664286"/>
                  <a:pt x="4610660" y="3331516"/>
                </a:cubicBezTo>
                <a:cubicBezTo>
                  <a:pt x="4652837" y="3672965"/>
                  <a:pt x="4671625" y="4013908"/>
                  <a:pt x="4645040" y="4357388"/>
                </a:cubicBezTo>
                <a:cubicBezTo>
                  <a:pt x="4613599" y="4758899"/>
                  <a:pt x="4566181" y="5157998"/>
                  <a:pt x="4485789" y="5552906"/>
                </a:cubicBezTo>
                <a:cubicBezTo>
                  <a:pt x="4397121" y="5988893"/>
                  <a:pt x="4276748" y="6414594"/>
                  <a:pt x="4117769" y="6828295"/>
                </a:cubicBezTo>
                <a:lnTo>
                  <a:pt x="4105288" y="6858000"/>
                </a:lnTo>
                <a:lnTo>
                  <a:pt x="4052520" y="6858000"/>
                </a:lnTo>
                <a:lnTo>
                  <a:pt x="4059369" y="6841549"/>
                </a:lnTo>
                <a:cubicBezTo>
                  <a:pt x="4147276" y="6614016"/>
                  <a:pt x="4224193" y="6380817"/>
                  <a:pt x="4291518" y="6142729"/>
                </a:cubicBezTo>
                <a:cubicBezTo>
                  <a:pt x="4350055" y="5935370"/>
                  <a:pt x="4393256" y="5723695"/>
                  <a:pt x="4443357" y="5513923"/>
                </a:cubicBezTo>
                <a:cubicBezTo>
                  <a:pt x="4444541" y="5502788"/>
                  <a:pt x="4445137" y="5491601"/>
                  <a:pt x="4445146" y="5480401"/>
                </a:cubicBezTo>
                <a:cubicBezTo>
                  <a:pt x="4408465" y="5607635"/>
                  <a:pt x="4379196" y="5719759"/>
                  <a:pt x="4344559" y="5830359"/>
                </a:cubicBezTo>
                <a:cubicBezTo>
                  <a:pt x="4254261" y="6118381"/>
                  <a:pt x="4150112" y="6398531"/>
                  <a:pt x="4031702" y="6670527"/>
                </a:cubicBezTo>
                <a:lnTo>
                  <a:pt x="3943824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13" name="sketchy line">
            <a:extLst>
              <a:ext uri="{FF2B5EF4-FFF2-40B4-BE49-F238E27FC236}">
                <a16:creationId xmlns:a16="http://schemas.microsoft.com/office/drawing/2014/main" id="{21540236-BFD5-4A9D-8840-4703E7F768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297762" y="2374947"/>
            <a:ext cx="4243589" cy="18288"/>
          </a:xfrm>
          <a:custGeom>
            <a:avLst/>
            <a:gdLst>
              <a:gd name="connsiteX0" fmla="*/ 0 w 4243589"/>
              <a:gd name="connsiteY0" fmla="*/ 0 h 18288"/>
              <a:gd name="connsiteX1" fmla="*/ 478919 w 4243589"/>
              <a:gd name="connsiteY1" fmla="*/ 0 h 18288"/>
              <a:gd name="connsiteX2" fmla="*/ 957839 w 4243589"/>
              <a:gd name="connsiteY2" fmla="*/ 0 h 18288"/>
              <a:gd name="connsiteX3" fmla="*/ 1521630 w 4243589"/>
              <a:gd name="connsiteY3" fmla="*/ 0 h 18288"/>
              <a:gd name="connsiteX4" fmla="*/ 2212729 w 4243589"/>
              <a:gd name="connsiteY4" fmla="*/ 0 h 18288"/>
              <a:gd name="connsiteX5" fmla="*/ 2734084 w 4243589"/>
              <a:gd name="connsiteY5" fmla="*/ 0 h 18288"/>
              <a:gd name="connsiteX6" fmla="*/ 3255439 w 4243589"/>
              <a:gd name="connsiteY6" fmla="*/ 0 h 18288"/>
              <a:gd name="connsiteX7" fmla="*/ 4243589 w 4243589"/>
              <a:gd name="connsiteY7" fmla="*/ 0 h 18288"/>
              <a:gd name="connsiteX8" fmla="*/ 4243589 w 4243589"/>
              <a:gd name="connsiteY8" fmla="*/ 18288 h 18288"/>
              <a:gd name="connsiteX9" fmla="*/ 3594926 w 4243589"/>
              <a:gd name="connsiteY9" fmla="*/ 18288 h 18288"/>
              <a:gd name="connsiteX10" fmla="*/ 3073571 w 4243589"/>
              <a:gd name="connsiteY10" fmla="*/ 18288 h 18288"/>
              <a:gd name="connsiteX11" fmla="*/ 2552216 w 4243589"/>
              <a:gd name="connsiteY11" fmla="*/ 18288 h 18288"/>
              <a:gd name="connsiteX12" fmla="*/ 1903553 w 4243589"/>
              <a:gd name="connsiteY12" fmla="*/ 18288 h 18288"/>
              <a:gd name="connsiteX13" fmla="*/ 1212454 w 4243589"/>
              <a:gd name="connsiteY13" fmla="*/ 18288 h 18288"/>
              <a:gd name="connsiteX14" fmla="*/ 733535 w 4243589"/>
              <a:gd name="connsiteY14" fmla="*/ 18288 h 18288"/>
              <a:gd name="connsiteX15" fmla="*/ 0 w 4243589"/>
              <a:gd name="connsiteY15" fmla="*/ 18288 h 18288"/>
              <a:gd name="connsiteX16" fmla="*/ 0 w 4243589"/>
              <a:gd name="connsiteY1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18288" fill="none" extrusionOk="0">
                <a:moveTo>
                  <a:pt x="0" y="0"/>
                </a:moveTo>
                <a:cubicBezTo>
                  <a:pt x="213395" y="-21006"/>
                  <a:pt x="307421" y="-18116"/>
                  <a:pt x="478919" y="0"/>
                </a:cubicBezTo>
                <a:cubicBezTo>
                  <a:pt x="650417" y="18116"/>
                  <a:pt x="831092" y="-21237"/>
                  <a:pt x="957839" y="0"/>
                </a:cubicBezTo>
                <a:cubicBezTo>
                  <a:pt x="1084586" y="21237"/>
                  <a:pt x="1301682" y="25124"/>
                  <a:pt x="1521630" y="0"/>
                </a:cubicBezTo>
                <a:cubicBezTo>
                  <a:pt x="1741578" y="-25124"/>
                  <a:pt x="1970269" y="-29139"/>
                  <a:pt x="2212729" y="0"/>
                </a:cubicBezTo>
                <a:cubicBezTo>
                  <a:pt x="2455189" y="29139"/>
                  <a:pt x="2558847" y="-4796"/>
                  <a:pt x="2734084" y="0"/>
                </a:cubicBezTo>
                <a:cubicBezTo>
                  <a:pt x="2909321" y="4796"/>
                  <a:pt x="3097217" y="-13409"/>
                  <a:pt x="3255439" y="0"/>
                </a:cubicBezTo>
                <a:cubicBezTo>
                  <a:pt x="3413662" y="13409"/>
                  <a:pt x="3979999" y="-10121"/>
                  <a:pt x="4243589" y="0"/>
                </a:cubicBezTo>
                <a:cubicBezTo>
                  <a:pt x="4244484" y="8974"/>
                  <a:pt x="4243043" y="9359"/>
                  <a:pt x="4243589" y="18288"/>
                </a:cubicBezTo>
                <a:cubicBezTo>
                  <a:pt x="4058777" y="31246"/>
                  <a:pt x="3910348" y="3158"/>
                  <a:pt x="3594926" y="18288"/>
                </a:cubicBezTo>
                <a:cubicBezTo>
                  <a:pt x="3279504" y="33418"/>
                  <a:pt x="3319955" y="-3977"/>
                  <a:pt x="3073571" y="18288"/>
                </a:cubicBezTo>
                <a:cubicBezTo>
                  <a:pt x="2827187" y="40553"/>
                  <a:pt x="2767387" y="1863"/>
                  <a:pt x="2552216" y="18288"/>
                </a:cubicBezTo>
                <a:cubicBezTo>
                  <a:pt x="2337046" y="34713"/>
                  <a:pt x="2181871" y="19527"/>
                  <a:pt x="1903553" y="18288"/>
                </a:cubicBezTo>
                <a:cubicBezTo>
                  <a:pt x="1625235" y="17049"/>
                  <a:pt x="1557672" y="24174"/>
                  <a:pt x="1212454" y="18288"/>
                </a:cubicBezTo>
                <a:cubicBezTo>
                  <a:pt x="867236" y="12402"/>
                  <a:pt x="874382" y="15627"/>
                  <a:pt x="733535" y="18288"/>
                </a:cubicBezTo>
                <a:cubicBezTo>
                  <a:pt x="592688" y="20949"/>
                  <a:pt x="183477" y="14753"/>
                  <a:pt x="0" y="18288"/>
                </a:cubicBezTo>
                <a:cubicBezTo>
                  <a:pt x="-229" y="14222"/>
                  <a:pt x="509" y="5816"/>
                  <a:pt x="0" y="0"/>
                </a:cubicBezTo>
                <a:close/>
              </a:path>
              <a:path w="4243589" h="18288" stroke="0" extrusionOk="0">
                <a:moveTo>
                  <a:pt x="0" y="0"/>
                </a:moveTo>
                <a:cubicBezTo>
                  <a:pt x="143690" y="16630"/>
                  <a:pt x="266667" y="14847"/>
                  <a:pt x="521355" y="0"/>
                </a:cubicBezTo>
                <a:cubicBezTo>
                  <a:pt x="776043" y="-14847"/>
                  <a:pt x="814491" y="-17363"/>
                  <a:pt x="1000275" y="0"/>
                </a:cubicBezTo>
                <a:cubicBezTo>
                  <a:pt x="1186059" y="17363"/>
                  <a:pt x="1352504" y="-23507"/>
                  <a:pt x="1521630" y="0"/>
                </a:cubicBezTo>
                <a:cubicBezTo>
                  <a:pt x="1690756" y="23507"/>
                  <a:pt x="1889525" y="5871"/>
                  <a:pt x="2127857" y="0"/>
                </a:cubicBezTo>
                <a:cubicBezTo>
                  <a:pt x="2366189" y="-5871"/>
                  <a:pt x="2620628" y="-27997"/>
                  <a:pt x="2776520" y="0"/>
                </a:cubicBezTo>
                <a:cubicBezTo>
                  <a:pt x="2932412" y="27997"/>
                  <a:pt x="3131683" y="-25073"/>
                  <a:pt x="3467618" y="0"/>
                </a:cubicBezTo>
                <a:cubicBezTo>
                  <a:pt x="3803553" y="25073"/>
                  <a:pt x="4017371" y="3071"/>
                  <a:pt x="4243589" y="0"/>
                </a:cubicBezTo>
                <a:cubicBezTo>
                  <a:pt x="4243134" y="6162"/>
                  <a:pt x="4243492" y="11775"/>
                  <a:pt x="4243589" y="18288"/>
                </a:cubicBezTo>
                <a:cubicBezTo>
                  <a:pt x="4017834" y="-5779"/>
                  <a:pt x="3834586" y="13376"/>
                  <a:pt x="3594926" y="18288"/>
                </a:cubicBezTo>
                <a:cubicBezTo>
                  <a:pt x="3355266" y="23200"/>
                  <a:pt x="3204179" y="2869"/>
                  <a:pt x="2903827" y="18288"/>
                </a:cubicBezTo>
                <a:cubicBezTo>
                  <a:pt x="2603475" y="33707"/>
                  <a:pt x="2526187" y="46187"/>
                  <a:pt x="2212729" y="18288"/>
                </a:cubicBezTo>
                <a:cubicBezTo>
                  <a:pt x="1899271" y="-9611"/>
                  <a:pt x="1966289" y="29692"/>
                  <a:pt x="1733809" y="18288"/>
                </a:cubicBezTo>
                <a:cubicBezTo>
                  <a:pt x="1501329" y="6884"/>
                  <a:pt x="1343612" y="12492"/>
                  <a:pt x="1085146" y="18288"/>
                </a:cubicBezTo>
                <a:cubicBezTo>
                  <a:pt x="826680" y="24084"/>
                  <a:pt x="778184" y="35607"/>
                  <a:pt x="521355" y="18288"/>
                </a:cubicBezTo>
                <a:cubicBezTo>
                  <a:pt x="264526" y="969"/>
                  <a:pt x="120277" y="4268"/>
                  <a:pt x="0" y="18288"/>
                </a:cubicBezTo>
                <a:cubicBezTo>
                  <a:pt x="766" y="10800"/>
                  <a:pt x="-457" y="818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8DDDA35B-1AEB-B582-A199-D76FB14D076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297762" y="2706624"/>
            <a:ext cx="6251110" cy="3483864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sz="2800" dirty="0" err="1"/>
              <a:t>Alcune</a:t>
            </a:r>
            <a:r>
              <a:rPr lang="en-US" sz="2800" dirty="0"/>
              <a:t> </a:t>
            </a:r>
            <a:r>
              <a:rPr lang="en-US" sz="2800" dirty="0" err="1"/>
              <a:t>riflessioni</a:t>
            </a:r>
            <a:r>
              <a:rPr lang="en-US" sz="2800" dirty="0"/>
              <a:t> </a:t>
            </a:r>
            <a:r>
              <a:rPr lang="en-US" sz="2800" dirty="0" err="1"/>
              <a:t>sull’evoluzione</a:t>
            </a:r>
            <a:r>
              <a:rPr lang="en-US" sz="2800" dirty="0"/>
              <a:t> de: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/>
              <a:t>Senso di </a:t>
            </a:r>
            <a:r>
              <a:rPr lang="en-US" sz="2800" dirty="0" err="1"/>
              <a:t>appartenenza</a:t>
            </a:r>
            <a:endParaRPr lang="en-US" sz="28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 err="1"/>
              <a:t>Sicurezza</a:t>
            </a:r>
            <a:r>
              <a:rPr lang="en-US" sz="2800" dirty="0"/>
              <a:t> </a:t>
            </a:r>
            <a:r>
              <a:rPr lang="en-US" sz="2800" dirty="0" err="1"/>
              <a:t>sociale</a:t>
            </a:r>
            <a:endParaRPr lang="en-US" sz="28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/>
              <a:t>Leadership </a:t>
            </a:r>
            <a:r>
              <a:rPr lang="en-US" sz="2800" dirty="0" err="1"/>
              <a:t>nelle</a:t>
            </a:r>
            <a:r>
              <a:rPr lang="en-US" sz="2800" dirty="0"/>
              <a:t> </a:t>
            </a:r>
            <a:r>
              <a:rPr lang="en-US" sz="2800" dirty="0" err="1"/>
              <a:t>istituzioni</a:t>
            </a:r>
            <a:r>
              <a:rPr lang="en-US" sz="2800" dirty="0"/>
              <a:t> e </a:t>
            </a:r>
            <a:r>
              <a:rPr lang="en-US" sz="2800" dirty="0" err="1"/>
              <a:t>nelle</a:t>
            </a:r>
            <a:r>
              <a:rPr lang="en-US" sz="2800" dirty="0"/>
              <a:t> </a:t>
            </a:r>
            <a:r>
              <a:rPr lang="en-US" sz="2800" dirty="0" err="1"/>
              <a:t>aziende</a:t>
            </a:r>
            <a:r>
              <a:rPr lang="en-US" sz="2800" dirty="0"/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40504792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2C61293E-6EBE-43EF-A52C-9BEBFD7679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18E4C7F1-FBD8-7A63-36CF-233B80AB61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97762" y="569769"/>
            <a:ext cx="6251110" cy="1783080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r>
              <a:rPr lang="it-IT" sz="3600" b="1" i="0" u="none" strike="noStrike" dirty="0" err="1">
                <a:solidFill>
                  <a:srgbClr val="5F6368"/>
                </a:solidFill>
                <a:effectLst/>
                <a:latin typeface="Arial" panose="020B0604020202020204" pitchFamily="34" charset="0"/>
              </a:rPr>
              <a:t>Daron</a:t>
            </a:r>
            <a:r>
              <a:rPr lang="it-IT" sz="3600" b="1" i="0" u="none" strike="noStrike" dirty="0">
                <a:solidFill>
                  <a:srgbClr val="5F6368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it-IT" sz="3600" b="1" i="0" u="none" strike="noStrike" dirty="0" err="1">
                <a:solidFill>
                  <a:srgbClr val="5F6368"/>
                </a:solidFill>
                <a:effectLst/>
                <a:latin typeface="Arial" panose="020B0604020202020204" pitchFamily="34" charset="0"/>
              </a:rPr>
              <a:t>Acemoglu</a:t>
            </a:r>
            <a:r>
              <a:rPr lang="it-IT" sz="3600" b="1" i="0" u="none" strike="noStrike" dirty="0">
                <a:solidFill>
                  <a:srgbClr val="5F6368"/>
                </a:solidFill>
                <a:effectLst/>
                <a:latin typeface="Arial" panose="020B0604020202020204" pitchFamily="34" charset="0"/>
              </a:rPr>
              <a:t>, Simon Johnson*</a:t>
            </a:r>
            <a:br>
              <a:rPr lang="it-IT" sz="3600" b="1" i="0" u="none" strike="noStrike" dirty="0">
                <a:solidFill>
                  <a:srgbClr val="5F6368"/>
                </a:solidFill>
                <a:effectLst/>
                <a:latin typeface="Arial" panose="020B0604020202020204" pitchFamily="34" charset="0"/>
              </a:rPr>
            </a:br>
            <a:r>
              <a:rPr lang="it-IT" sz="2700" b="0" i="0" u="none" strike="noStrike" dirty="0">
                <a:solidFill>
                  <a:srgbClr val="4D5156"/>
                </a:solidFill>
                <a:effectLst/>
                <a:latin typeface="Arial" panose="020B0604020202020204" pitchFamily="34" charset="0"/>
              </a:rPr>
              <a:t>insigniti insieme a </a:t>
            </a:r>
            <a:r>
              <a:rPr lang="it-IT" sz="2700" b="1" i="0" u="none" strike="noStrike" dirty="0">
                <a:solidFill>
                  <a:srgbClr val="4D5156"/>
                </a:solidFill>
                <a:effectLst/>
                <a:latin typeface="Arial" panose="020B0604020202020204" pitchFamily="34" charset="0"/>
              </a:rPr>
              <a:t>James A. Robinson* </a:t>
            </a:r>
            <a:r>
              <a:rPr lang="it-IT" sz="2700" b="0" i="0" u="none" strike="noStrike" dirty="0">
                <a:solidFill>
                  <a:srgbClr val="4D5156"/>
                </a:solidFill>
                <a:effectLst/>
                <a:latin typeface="Arial" panose="020B0604020202020204" pitchFamily="34" charset="0"/>
              </a:rPr>
              <a:t>del Premio Nobel per le scienze economiche nel 2024</a:t>
            </a:r>
            <a:endParaRPr lang="en-US" sz="2700" b="1" dirty="0"/>
          </a:p>
        </p:txBody>
      </p:sp>
      <p:pic>
        <p:nvPicPr>
          <p:cNvPr id="6" name="Segnaposto immagine 5">
            <a:extLst>
              <a:ext uri="{FF2B5EF4-FFF2-40B4-BE49-F238E27FC236}">
                <a16:creationId xmlns:a16="http://schemas.microsoft.com/office/drawing/2014/main" id="{91056E70-BEE7-B283-36C3-C59A002A9FE0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r="2286"/>
          <a:stretch/>
        </p:blipFill>
        <p:spPr>
          <a:xfrm>
            <a:off x="1" y="10"/>
            <a:ext cx="4657344" cy="6857990"/>
          </a:xfrm>
          <a:custGeom>
            <a:avLst/>
            <a:gdLst/>
            <a:ahLst/>
            <a:cxnLst/>
            <a:rect l="l" t="t" r="r" b="b"/>
            <a:pathLst>
              <a:path w="4657344" h="6858000">
                <a:moveTo>
                  <a:pt x="0" y="0"/>
                </a:moveTo>
                <a:lnTo>
                  <a:pt x="3429755" y="0"/>
                </a:lnTo>
                <a:lnTo>
                  <a:pt x="3526016" y="148742"/>
                </a:lnTo>
                <a:cubicBezTo>
                  <a:pt x="3657740" y="365513"/>
                  <a:pt x="3777402" y="589569"/>
                  <a:pt x="3886489" y="819975"/>
                </a:cubicBezTo>
                <a:cubicBezTo>
                  <a:pt x="3891856" y="833492"/>
                  <a:pt x="3900663" y="845393"/>
                  <a:pt x="3912049" y="854514"/>
                </a:cubicBezTo>
                <a:cubicBezTo>
                  <a:pt x="3897352" y="819849"/>
                  <a:pt x="3883037" y="784928"/>
                  <a:pt x="3868083" y="750263"/>
                </a:cubicBezTo>
                <a:cubicBezTo>
                  <a:pt x="3806989" y="608712"/>
                  <a:pt x="3742478" y="469145"/>
                  <a:pt x="3674155" y="331786"/>
                </a:cubicBezTo>
                <a:lnTo>
                  <a:pt x="3496656" y="0"/>
                </a:lnTo>
                <a:lnTo>
                  <a:pt x="3554371" y="0"/>
                </a:lnTo>
                <a:lnTo>
                  <a:pt x="3661621" y="196614"/>
                </a:lnTo>
                <a:cubicBezTo>
                  <a:pt x="3856899" y="573253"/>
                  <a:pt x="4021071" y="966066"/>
                  <a:pt x="4161279" y="1371196"/>
                </a:cubicBezTo>
                <a:cubicBezTo>
                  <a:pt x="4379525" y="2007265"/>
                  <a:pt x="4530141" y="2664286"/>
                  <a:pt x="4610660" y="3331516"/>
                </a:cubicBezTo>
                <a:cubicBezTo>
                  <a:pt x="4652837" y="3672965"/>
                  <a:pt x="4671625" y="4013908"/>
                  <a:pt x="4645040" y="4357388"/>
                </a:cubicBezTo>
                <a:cubicBezTo>
                  <a:pt x="4613599" y="4758899"/>
                  <a:pt x="4566181" y="5157998"/>
                  <a:pt x="4485789" y="5552906"/>
                </a:cubicBezTo>
                <a:cubicBezTo>
                  <a:pt x="4397121" y="5988893"/>
                  <a:pt x="4276748" y="6414594"/>
                  <a:pt x="4117769" y="6828295"/>
                </a:cubicBezTo>
                <a:lnTo>
                  <a:pt x="4105288" y="6858000"/>
                </a:lnTo>
                <a:lnTo>
                  <a:pt x="4052520" y="6858000"/>
                </a:lnTo>
                <a:lnTo>
                  <a:pt x="4059369" y="6841549"/>
                </a:lnTo>
                <a:cubicBezTo>
                  <a:pt x="4147276" y="6614016"/>
                  <a:pt x="4224193" y="6380817"/>
                  <a:pt x="4291518" y="6142729"/>
                </a:cubicBezTo>
                <a:cubicBezTo>
                  <a:pt x="4350055" y="5935370"/>
                  <a:pt x="4393256" y="5723695"/>
                  <a:pt x="4443357" y="5513923"/>
                </a:cubicBezTo>
                <a:cubicBezTo>
                  <a:pt x="4444541" y="5502788"/>
                  <a:pt x="4445137" y="5491601"/>
                  <a:pt x="4445146" y="5480401"/>
                </a:cubicBezTo>
                <a:cubicBezTo>
                  <a:pt x="4408465" y="5607635"/>
                  <a:pt x="4379196" y="5719759"/>
                  <a:pt x="4344559" y="5830359"/>
                </a:cubicBezTo>
                <a:cubicBezTo>
                  <a:pt x="4254261" y="6118381"/>
                  <a:pt x="4150112" y="6398531"/>
                  <a:pt x="4031702" y="6670527"/>
                </a:cubicBezTo>
                <a:lnTo>
                  <a:pt x="3943824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13" name="sketchy line">
            <a:extLst>
              <a:ext uri="{FF2B5EF4-FFF2-40B4-BE49-F238E27FC236}">
                <a16:creationId xmlns:a16="http://schemas.microsoft.com/office/drawing/2014/main" id="{21540236-BFD5-4A9D-8840-4703E7F768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297762" y="2374947"/>
            <a:ext cx="4243589" cy="18288"/>
          </a:xfrm>
          <a:custGeom>
            <a:avLst/>
            <a:gdLst>
              <a:gd name="connsiteX0" fmla="*/ 0 w 4243589"/>
              <a:gd name="connsiteY0" fmla="*/ 0 h 18288"/>
              <a:gd name="connsiteX1" fmla="*/ 478919 w 4243589"/>
              <a:gd name="connsiteY1" fmla="*/ 0 h 18288"/>
              <a:gd name="connsiteX2" fmla="*/ 957839 w 4243589"/>
              <a:gd name="connsiteY2" fmla="*/ 0 h 18288"/>
              <a:gd name="connsiteX3" fmla="*/ 1521630 w 4243589"/>
              <a:gd name="connsiteY3" fmla="*/ 0 h 18288"/>
              <a:gd name="connsiteX4" fmla="*/ 2212729 w 4243589"/>
              <a:gd name="connsiteY4" fmla="*/ 0 h 18288"/>
              <a:gd name="connsiteX5" fmla="*/ 2734084 w 4243589"/>
              <a:gd name="connsiteY5" fmla="*/ 0 h 18288"/>
              <a:gd name="connsiteX6" fmla="*/ 3255439 w 4243589"/>
              <a:gd name="connsiteY6" fmla="*/ 0 h 18288"/>
              <a:gd name="connsiteX7" fmla="*/ 4243589 w 4243589"/>
              <a:gd name="connsiteY7" fmla="*/ 0 h 18288"/>
              <a:gd name="connsiteX8" fmla="*/ 4243589 w 4243589"/>
              <a:gd name="connsiteY8" fmla="*/ 18288 h 18288"/>
              <a:gd name="connsiteX9" fmla="*/ 3594926 w 4243589"/>
              <a:gd name="connsiteY9" fmla="*/ 18288 h 18288"/>
              <a:gd name="connsiteX10" fmla="*/ 3073571 w 4243589"/>
              <a:gd name="connsiteY10" fmla="*/ 18288 h 18288"/>
              <a:gd name="connsiteX11" fmla="*/ 2552216 w 4243589"/>
              <a:gd name="connsiteY11" fmla="*/ 18288 h 18288"/>
              <a:gd name="connsiteX12" fmla="*/ 1903553 w 4243589"/>
              <a:gd name="connsiteY12" fmla="*/ 18288 h 18288"/>
              <a:gd name="connsiteX13" fmla="*/ 1212454 w 4243589"/>
              <a:gd name="connsiteY13" fmla="*/ 18288 h 18288"/>
              <a:gd name="connsiteX14" fmla="*/ 733535 w 4243589"/>
              <a:gd name="connsiteY14" fmla="*/ 18288 h 18288"/>
              <a:gd name="connsiteX15" fmla="*/ 0 w 4243589"/>
              <a:gd name="connsiteY15" fmla="*/ 18288 h 18288"/>
              <a:gd name="connsiteX16" fmla="*/ 0 w 4243589"/>
              <a:gd name="connsiteY1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18288" fill="none" extrusionOk="0">
                <a:moveTo>
                  <a:pt x="0" y="0"/>
                </a:moveTo>
                <a:cubicBezTo>
                  <a:pt x="213395" y="-21006"/>
                  <a:pt x="307421" y="-18116"/>
                  <a:pt x="478919" y="0"/>
                </a:cubicBezTo>
                <a:cubicBezTo>
                  <a:pt x="650417" y="18116"/>
                  <a:pt x="831092" y="-21237"/>
                  <a:pt x="957839" y="0"/>
                </a:cubicBezTo>
                <a:cubicBezTo>
                  <a:pt x="1084586" y="21237"/>
                  <a:pt x="1301682" y="25124"/>
                  <a:pt x="1521630" y="0"/>
                </a:cubicBezTo>
                <a:cubicBezTo>
                  <a:pt x="1741578" y="-25124"/>
                  <a:pt x="1970269" y="-29139"/>
                  <a:pt x="2212729" y="0"/>
                </a:cubicBezTo>
                <a:cubicBezTo>
                  <a:pt x="2455189" y="29139"/>
                  <a:pt x="2558847" y="-4796"/>
                  <a:pt x="2734084" y="0"/>
                </a:cubicBezTo>
                <a:cubicBezTo>
                  <a:pt x="2909321" y="4796"/>
                  <a:pt x="3097217" y="-13409"/>
                  <a:pt x="3255439" y="0"/>
                </a:cubicBezTo>
                <a:cubicBezTo>
                  <a:pt x="3413662" y="13409"/>
                  <a:pt x="3979999" y="-10121"/>
                  <a:pt x="4243589" y="0"/>
                </a:cubicBezTo>
                <a:cubicBezTo>
                  <a:pt x="4244484" y="8974"/>
                  <a:pt x="4243043" y="9359"/>
                  <a:pt x="4243589" y="18288"/>
                </a:cubicBezTo>
                <a:cubicBezTo>
                  <a:pt x="4058777" y="31246"/>
                  <a:pt x="3910348" y="3158"/>
                  <a:pt x="3594926" y="18288"/>
                </a:cubicBezTo>
                <a:cubicBezTo>
                  <a:pt x="3279504" y="33418"/>
                  <a:pt x="3319955" y="-3977"/>
                  <a:pt x="3073571" y="18288"/>
                </a:cubicBezTo>
                <a:cubicBezTo>
                  <a:pt x="2827187" y="40553"/>
                  <a:pt x="2767387" y="1863"/>
                  <a:pt x="2552216" y="18288"/>
                </a:cubicBezTo>
                <a:cubicBezTo>
                  <a:pt x="2337046" y="34713"/>
                  <a:pt x="2181871" y="19527"/>
                  <a:pt x="1903553" y="18288"/>
                </a:cubicBezTo>
                <a:cubicBezTo>
                  <a:pt x="1625235" y="17049"/>
                  <a:pt x="1557672" y="24174"/>
                  <a:pt x="1212454" y="18288"/>
                </a:cubicBezTo>
                <a:cubicBezTo>
                  <a:pt x="867236" y="12402"/>
                  <a:pt x="874382" y="15627"/>
                  <a:pt x="733535" y="18288"/>
                </a:cubicBezTo>
                <a:cubicBezTo>
                  <a:pt x="592688" y="20949"/>
                  <a:pt x="183477" y="14753"/>
                  <a:pt x="0" y="18288"/>
                </a:cubicBezTo>
                <a:cubicBezTo>
                  <a:pt x="-229" y="14222"/>
                  <a:pt x="509" y="5816"/>
                  <a:pt x="0" y="0"/>
                </a:cubicBezTo>
                <a:close/>
              </a:path>
              <a:path w="4243589" h="18288" stroke="0" extrusionOk="0">
                <a:moveTo>
                  <a:pt x="0" y="0"/>
                </a:moveTo>
                <a:cubicBezTo>
                  <a:pt x="143690" y="16630"/>
                  <a:pt x="266667" y="14847"/>
                  <a:pt x="521355" y="0"/>
                </a:cubicBezTo>
                <a:cubicBezTo>
                  <a:pt x="776043" y="-14847"/>
                  <a:pt x="814491" y="-17363"/>
                  <a:pt x="1000275" y="0"/>
                </a:cubicBezTo>
                <a:cubicBezTo>
                  <a:pt x="1186059" y="17363"/>
                  <a:pt x="1352504" y="-23507"/>
                  <a:pt x="1521630" y="0"/>
                </a:cubicBezTo>
                <a:cubicBezTo>
                  <a:pt x="1690756" y="23507"/>
                  <a:pt x="1889525" y="5871"/>
                  <a:pt x="2127857" y="0"/>
                </a:cubicBezTo>
                <a:cubicBezTo>
                  <a:pt x="2366189" y="-5871"/>
                  <a:pt x="2620628" y="-27997"/>
                  <a:pt x="2776520" y="0"/>
                </a:cubicBezTo>
                <a:cubicBezTo>
                  <a:pt x="2932412" y="27997"/>
                  <a:pt x="3131683" y="-25073"/>
                  <a:pt x="3467618" y="0"/>
                </a:cubicBezTo>
                <a:cubicBezTo>
                  <a:pt x="3803553" y="25073"/>
                  <a:pt x="4017371" y="3071"/>
                  <a:pt x="4243589" y="0"/>
                </a:cubicBezTo>
                <a:cubicBezTo>
                  <a:pt x="4243134" y="6162"/>
                  <a:pt x="4243492" y="11775"/>
                  <a:pt x="4243589" y="18288"/>
                </a:cubicBezTo>
                <a:cubicBezTo>
                  <a:pt x="4017834" y="-5779"/>
                  <a:pt x="3834586" y="13376"/>
                  <a:pt x="3594926" y="18288"/>
                </a:cubicBezTo>
                <a:cubicBezTo>
                  <a:pt x="3355266" y="23200"/>
                  <a:pt x="3204179" y="2869"/>
                  <a:pt x="2903827" y="18288"/>
                </a:cubicBezTo>
                <a:cubicBezTo>
                  <a:pt x="2603475" y="33707"/>
                  <a:pt x="2526187" y="46187"/>
                  <a:pt x="2212729" y="18288"/>
                </a:cubicBezTo>
                <a:cubicBezTo>
                  <a:pt x="1899271" y="-9611"/>
                  <a:pt x="1966289" y="29692"/>
                  <a:pt x="1733809" y="18288"/>
                </a:cubicBezTo>
                <a:cubicBezTo>
                  <a:pt x="1501329" y="6884"/>
                  <a:pt x="1343612" y="12492"/>
                  <a:pt x="1085146" y="18288"/>
                </a:cubicBezTo>
                <a:cubicBezTo>
                  <a:pt x="826680" y="24084"/>
                  <a:pt x="778184" y="35607"/>
                  <a:pt x="521355" y="18288"/>
                </a:cubicBezTo>
                <a:cubicBezTo>
                  <a:pt x="264526" y="969"/>
                  <a:pt x="120277" y="4268"/>
                  <a:pt x="0" y="18288"/>
                </a:cubicBezTo>
                <a:cubicBezTo>
                  <a:pt x="766" y="10800"/>
                  <a:pt x="-457" y="818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3DF21C2D-43EE-2929-E04A-6ABBC292777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297762" y="2706624"/>
            <a:ext cx="6251110" cy="3483864"/>
          </a:xfrm>
        </p:spPr>
        <p:txBody>
          <a:bodyPr vert="horz" lIns="91440" tIns="45720" rIns="91440" bIns="45720" rtlCol="0">
            <a:normAutofit fontScale="70000" lnSpcReduction="20000"/>
          </a:bodyPr>
          <a:lstStyle/>
          <a:p>
            <a:pPr indent="-228600">
              <a:buFont typeface="Arial" panose="020B0604020202020204" pitchFamily="34" charset="0"/>
              <a:buChar char="•"/>
            </a:pPr>
            <a:r>
              <a:rPr lang="it-IT" sz="3400" b="0" i="0" u="none" strike="noStrike" dirty="0">
                <a:solidFill>
                  <a:srgbClr val="393745"/>
                </a:solidFill>
                <a:effectLst/>
                <a:latin typeface="Suisse Intl Web"/>
              </a:rPr>
              <a:t> …per i loro</a:t>
            </a:r>
            <a:r>
              <a:rPr lang="it-IT" sz="3400" b="1" i="0" u="none" strike="noStrike" dirty="0">
                <a:solidFill>
                  <a:srgbClr val="393745"/>
                </a:solidFill>
                <a:effectLst/>
                <a:latin typeface="Suisse Intl Web"/>
              </a:rPr>
              <a:t> "studi sulla formazione delle istituzioni e la loro influenza sulla prosperità"</a:t>
            </a:r>
            <a:r>
              <a:rPr lang="it-IT" sz="3400" b="0" i="0" u="none" strike="noStrike" dirty="0">
                <a:solidFill>
                  <a:srgbClr val="393745"/>
                </a:solidFill>
                <a:effectLst/>
                <a:latin typeface="Suisse Intl Web"/>
              </a:rPr>
              <a:t> nei vari Paesi.</a:t>
            </a:r>
          </a:p>
          <a:p>
            <a:pPr indent="-228600">
              <a:buFont typeface="Arial" panose="020B0604020202020204" pitchFamily="34" charset="0"/>
              <a:buChar char="•"/>
            </a:pPr>
            <a:r>
              <a:rPr lang="it-IT" sz="3400" b="0" i="0" u="none" strike="noStrike" dirty="0">
                <a:solidFill>
                  <a:srgbClr val="000000"/>
                </a:solidFill>
                <a:effectLst/>
                <a:latin typeface="Avenir" panose="02000503020000020003" pitchFamily="2" charset="0"/>
              </a:rPr>
              <a:t>la ricerca dei tre economisti aiuta a comprendere le cause della povertà in alcuni paesi e come le istituzioni siano fondamentali nella creazione del benessere sociale e dell’uguaglianza.</a:t>
            </a:r>
          </a:p>
          <a:p>
            <a:endParaRPr lang="it-IT" sz="3400" b="0" i="0" u="none" strike="noStrike" dirty="0">
              <a:solidFill>
                <a:srgbClr val="393745"/>
              </a:solidFill>
              <a:effectLst/>
              <a:latin typeface="Suisse Intl Web"/>
            </a:endParaRPr>
          </a:p>
          <a:p>
            <a:r>
              <a:rPr lang="it-IT" sz="3000" b="0" i="0" u="none" strike="noStrike" dirty="0">
                <a:solidFill>
                  <a:srgbClr val="393745"/>
                </a:solidFill>
                <a:effectLst/>
                <a:latin typeface="Suisse Intl Web"/>
              </a:rPr>
              <a:t> *</a:t>
            </a:r>
            <a:r>
              <a:rPr lang="it-IT" sz="3600" b="0" i="0" u="none" strike="noStrike" dirty="0">
                <a:solidFill>
                  <a:srgbClr val="000000"/>
                </a:solidFill>
                <a:effectLst/>
                <a:latin typeface="Avenir" panose="02000503020000020003" pitchFamily="2" charset="0"/>
              </a:rPr>
              <a:t> </a:t>
            </a:r>
            <a:r>
              <a:rPr lang="it-IT" sz="2600" b="0" i="0" u="none" strike="noStrike" dirty="0">
                <a:solidFill>
                  <a:srgbClr val="000000"/>
                </a:solidFill>
                <a:effectLst/>
                <a:latin typeface="Avenir" panose="02000503020000020003" pitchFamily="2" charset="0"/>
              </a:rPr>
              <a:t>(</a:t>
            </a:r>
            <a:r>
              <a:rPr lang="it-IT" sz="2600" b="0" i="0" u="none" strike="noStrike" dirty="0" err="1">
                <a:solidFill>
                  <a:srgbClr val="000000"/>
                </a:solidFill>
                <a:effectLst/>
                <a:latin typeface="Avenir" panose="02000503020000020003" pitchFamily="2" charset="0"/>
              </a:rPr>
              <a:t>Acemoglu</a:t>
            </a:r>
            <a:r>
              <a:rPr lang="it-IT" sz="2600" b="0" i="0" u="none" strike="noStrike" dirty="0">
                <a:solidFill>
                  <a:srgbClr val="000000"/>
                </a:solidFill>
                <a:effectLst/>
                <a:latin typeface="Avenir" panose="02000503020000020003" pitchFamily="2" charset="0"/>
              </a:rPr>
              <a:t> e Johnson del </a:t>
            </a:r>
            <a:r>
              <a:rPr lang="it-IT" sz="2600" b="0" i="1" u="none" strike="noStrike" dirty="0">
                <a:solidFill>
                  <a:srgbClr val="000000"/>
                </a:solidFill>
                <a:effectLst/>
                <a:latin typeface="Avenir" panose="02000503020000020003" pitchFamily="2" charset="0"/>
              </a:rPr>
              <a:t>Massachusetts Institute of Technology</a:t>
            </a:r>
            <a:r>
              <a:rPr lang="it-IT" sz="2600" b="0" i="0" u="none" strike="noStrike" dirty="0">
                <a:solidFill>
                  <a:srgbClr val="000000"/>
                </a:solidFill>
                <a:effectLst/>
                <a:latin typeface="Avenir" panose="02000503020000020003" pitchFamily="2" charset="0"/>
              </a:rPr>
              <a:t> e Robinson dell'Università di Chicago</a:t>
            </a:r>
            <a:r>
              <a:rPr lang="it-IT" sz="3600" b="0" i="0" u="none" strike="noStrike" dirty="0">
                <a:solidFill>
                  <a:srgbClr val="000000"/>
                </a:solidFill>
                <a:effectLst/>
                <a:latin typeface="Avenir" panose="02000503020000020003" pitchFamily="2" charset="0"/>
              </a:rPr>
              <a:t>) </a:t>
            </a:r>
            <a:endParaRPr lang="en-US" sz="3000" dirty="0"/>
          </a:p>
        </p:txBody>
      </p:sp>
    </p:spTree>
    <p:extLst>
      <p:ext uri="{BB962C8B-B14F-4D97-AF65-F5344CB8AC3E}">
        <p14:creationId xmlns:p14="http://schemas.microsoft.com/office/powerpoint/2010/main" val="155256329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AF6226C-0B16-585F-CEBD-8C8B0F9DBD7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B9271C3C-96B9-4C6A-4AD8-A7FF93C4B5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b="1" dirty="0">
                <a:solidFill>
                  <a:srgbClr val="FF0000"/>
                </a:solidFill>
              </a:rPr>
              <a:t>POTERE E PROGRESSO 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1A1EF616-94A6-35E9-4BEA-7BAB51142B2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it-IT" sz="2800" dirty="0"/>
              <a:t>LE NUOVE TECNOLOGIE  INCENTIVANO LA PRODUTTIVITA’ MA SE NON BILANCIATE DALLE ISTITUZIONI AUMENTANO LE DISEGUAGLIANZE SOCIALI</a:t>
            </a:r>
          </a:p>
          <a:p>
            <a:r>
              <a:rPr lang="it-IT" sz="2800" dirty="0"/>
              <a:t>LA RICERCA SCIENTIFICA E’ CUMULATIVA: OGNI INVENTORE COSTRUISCE SUL LAVORO DEGLI ALTRI</a:t>
            </a:r>
            <a:endParaRPr lang="it-IT" dirty="0"/>
          </a:p>
          <a:p>
            <a:r>
              <a:rPr lang="it-IT" dirty="0"/>
              <a:t>L’ILLUSIONE DELL’AI</a:t>
            </a:r>
          </a:p>
          <a:p>
            <a:r>
              <a:rPr lang="it-IT" dirty="0"/>
              <a:t>SUPERINTELLIGENZA VERSO UNA PROSPERITA’ SENZA LIMITI OPPURE SUPERINTELLIGENZA DISALLINEATA DAGLI ESSERI UMANI O PROPRIO MALVAGIA?</a:t>
            </a:r>
          </a:p>
          <a:p>
            <a:r>
              <a:rPr lang="it-IT" dirty="0"/>
              <a:t>OLIGARCHIA DIGITALE (‘’..la forza di questo gruppo non deriva da missili e carri armati ma dalla frequentazione dei corridoi del potere’’.)</a:t>
            </a:r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50811658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1" name="Rectangle 37">
            <a:extLst>
              <a:ext uri="{FF2B5EF4-FFF2-40B4-BE49-F238E27FC236}">
                <a16:creationId xmlns:a16="http://schemas.microsoft.com/office/drawing/2014/main" id="{2C61293E-6EBE-43EF-A52C-9BEBFD7679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itolo 18">
            <a:extLst>
              <a:ext uri="{FF2B5EF4-FFF2-40B4-BE49-F238E27FC236}">
                <a16:creationId xmlns:a16="http://schemas.microsoft.com/office/drawing/2014/main" id="{9B0036E2-94BB-5625-B8E7-4B73652345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97762" y="329184"/>
            <a:ext cx="6251110" cy="1783080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r>
              <a:rPr lang="en-US" sz="5400" dirty="0"/>
              <a:t>CLAUDIA PARZANI</a:t>
            </a:r>
            <a:br>
              <a:rPr lang="en-US" sz="5400" dirty="0"/>
            </a:br>
            <a:r>
              <a:rPr lang="it-IT" sz="3600" b="0" i="0" u="none" strike="noStrike" dirty="0">
                <a:solidFill>
                  <a:srgbClr val="4D5156"/>
                </a:solidFill>
                <a:effectLst/>
                <a:latin typeface="Arial" panose="020B0604020202020204" pitchFamily="34" charset="0"/>
              </a:rPr>
              <a:t>Presidente di Borsa Italiana dal 2022 </a:t>
            </a:r>
            <a:endParaRPr lang="en-US" sz="5400" dirty="0"/>
          </a:p>
        </p:txBody>
      </p:sp>
      <p:pic>
        <p:nvPicPr>
          <p:cNvPr id="33" name="Segnaposto immagine 32">
            <a:extLst>
              <a:ext uri="{FF2B5EF4-FFF2-40B4-BE49-F238E27FC236}">
                <a16:creationId xmlns:a16="http://schemas.microsoft.com/office/drawing/2014/main" id="{544D99E4-30FE-14BA-1EA7-857636776398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r="2286"/>
          <a:stretch/>
        </p:blipFill>
        <p:spPr>
          <a:xfrm>
            <a:off x="1" y="10"/>
            <a:ext cx="4657344" cy="6857990"/>
          </a:xfrm>
          <a:custGeom>
            <a:avLst/>
            <a:gdLst/>
            <a:ahLst/>
            <a:cxnLst/>
            <a:rect l="l" t="t" r="r" b="b"/>
            <a:pathLst>
              <a:path w="4657344" h="6858000">
                <a:moveTo>
                  <a:pt x="0" y="0"/>
                </a:moveTo>
                <a:lnTo>
                  <a:pt x="3429755" y="0"/>
                </a:lnTo>
                <a:lnTo>
                  <a:pt x="3526016" y="148742"/>
                </a:lnTo>
                <a:cubicBezTo>
                  <a:pt x="3657740" y="365513"/>
                  <a:pt x="3777402" y="589569"/>
                  <a:pt x="3886489" y="819975"/>
                </a:cubicBezTo>
                <a:cubicBezTo>
                  <a:pt x="3891856" y="833492"/>
                  <a:pt x="3900663" y="845393"/>
                  <a:pt x="3912049" y="854514"/>
                </a:cubicBezTo>
                <a:cubicBezTo>
                  <a:pt x="3897352" y="819849"/>
                  <a:pt x="3883037" y="784928"/>
                  <a:pt x="3868083" y="750263"/>
                </a:cubicBezTo>
                <a:cubicBezTo>
                  <a:pt x="3806989" y="608712"/>
                  <a:pt x="3742478" y="469145"/>
                  <a:pt x="3674155" y="331786"/>
                </a:cubicBezTo>
                <a:lnTo>
                  <a:pt x="3496656" y="0"/>
                </a:lnTo>
                <a:lnTo>
                  <a:pt x="3554371" y="0"/>
                </a:lnTo>
                <a:lnTo>
                  <a:pt x="3661621" y="196614"/>
                </a:lnTo>
                <a:cubicBezTo>
                  <a:pt x="3856899" y="573253"/>
                  <a:pt x="4021071" y="966066"/>
                  <a:pt x="4161279" y="1371196"/>
                </a:cubicBezTo>
                <a:cubicBezTo>
                  <a:pt x="4379525" y="2007265"/>
                  <a:pt x="4530141" y="2664286"/>
                  <a:pt x="4610660" y="3331516"/>
                </a:cubicBezTo>
                <a:cubicBezTo>
                  <a:pt x="4652837" y="3672965"/>
                  <a:pt x="4671625" y="4013908"/>
                  <a:pt x="4645040" y="4357388"/>
                </a:cubicBezTo>
                <a:cubicBezTo>
                  <a:pt x="4613599" y="4758899"/>
                  <a:pt x="4566181" y="5157998"/>
                  <a:pt x="4485789" y="5552906"/>
                </a:cubicBezTo>
                <a:cubicBezTo>
                  <a:pt x="4397121" y="5988893"/>
                  <a:pt x="4276748" y="6414594"/>
                  <a:pt x="4117769" y="6828295"/>
                </a:cubicBezTo>
                <a:lnTo>
                  <a:pt x="4105288" y="6858000"/>
                </a:lnTo>
                <a:lnTo>
                  <a:pt x="4052520" y="6858000"/>
                </a:lnTo>
                <a:lnTo>
                  <a:pt x="4059369" y="6841549"/>
                </a:lnTo>
                <a:cubicBezTo>
                  <a:pt x="4147276" y="6614016"/>
                  <a:pt x="4224193" y="6380817"/>
                  <a:pt x="4291518" y="6142729"/>
                </a:cubicBezTo>
                <a:cubicBezTo>
                  <a:pt x="4350055" y="5935370"/>
                  <a:pt x="4393256" y="5723695"/>
                  <a:pt x="4443357" y="5513923"/>
                </a:cubicBezTo>
                <a:cubicBezTo>
                  <a:pt x="4444541" y="5502788"/>
                  <a:pt x="4445137" y="5491601"/>
                  <a:pt x="4445146" y="5480401"/>
                </a:cubicBezTo>
                <a:cubicBezTo>
                  <a:pt x="4408465" y="5607635"/>
                  <a:pt x="4379196" y="5719759"/>
                  <a:pt x="4344559" y="5830359"/>
                </a:cubicBezTo>
                <a:cubicBezTo>
                  <a:pt x="4254261" y="6118381"/>
                  <a:pt x="4150112" y="6398531"/>
                  <a:pt x="4031702" y="6670527"/>
                </a:cubicBezTo>
                <a:lnTo>
                  <a:pt x="3943824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40" name="sketchy line">
            <a:extLst>
              <a:ext uri="{FF2B5EF4-FFF2-40B4-BE49-F238E27FC236}">
                <a16:creationId xmlns:a16="http://schemas.microsoft.com/office/drawing/2014/main" id="{21540236-BFD5-4A9D-8840-4703E7F768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297762" y="2374947"/>
            <a:ext cx="4243589" cy="18288"/>
          </a:xfrm>
          <a:custGeom>
            <a:avLst/>
            <a:gdLst>
              <a:gd name="connsiteX0" fmla="*/ 0 w 4243589"/>
              <a:gd name="connsiteY0" fmla="*/ 0 h 18288"/>
              <a:gd name="connsiteX1" fmla="*/ 478919 w 4243589"/>
              <a:gd name="connsiteY1" fmla="*/ 0 h 18288"/>
              <a:gd name="connsiteX2" fmla="*/ 957839 w 4243589"/>
              <a:gd name="connsiteY2" fmla="*/ 0 h 18288"/>
              <a:gd name="connsiteX3" fmla="*/ 1521630 w 4243589"/>
              <a:gd name="connsiteY3" fmla="*/ 0 h 18288"/>
              <a:gd name="connsiteX4" fmla="*/ 2212729 w 4243589"/>
              <a:gd name="connsiteY4" fmla="*/ 0 h 18288"/>
              <a:gd name="connsiteX5" fmla="*/ 2734084 w 4243589"/>
              <a:gd name="connsiteY5" fmla="*/ 0 h 18288"/>
              <a:gd name="connsiteX6" fmla="*/ 3255439 w 4243589"/>
              <a:gd name="connsiteY6" fmla="*/ 0 h 18288"/>
              <a:gd name="connsiteX7" fmla="*/ 4243589 w 4243589"/>
              <a:gd name="connsiteY7" fmla="*/ 0 h 18288"/>
              <a:gd name="connsiteX8" fmla="*/ 4243589 w 4243589"/>
              <a:gd name="connsiteY8" fmla="*/ 18288 h 18288"/>
              <a:gd name="connsiteX9" fmla="*/ 3594926 w 4243589"/>
              <a:gd name="connsiteY9" fmla="*/ 18288 h 18288"/>
              <a:gd name="connsiteX10" fmla="*/ 3073571 w 4243589"/>
              <a:gd name="connsiteY10" fmla="*/ 18288 h 18288"/>
              <a:gd name="connsiteX11" fmla="*/ 2552216 w 4243589"/>
              <a:gd name="connsiteY11" fmla="*/ 18288 h 18288"/>
              <a:gd name="connsiteX12" fmla="*/ 1903553 w 4243589"/>
              <a:gd name="connsiteY12" fmla="*/ 18288 h 18288"/>
              <a:gd name="connsiteX13" fmla="*/ 1212454 w 4243589"/>
              <a:gd name="connsiteY13" fmla="*/ 18288 h 18288"/>
              <a:gd name="connsiteX14" fmla="*/ 733535 w 4243589"/>
              <a:gd name="connsiteY14" fmla="*/ 18288 h 18288"/>
              <a:gd name="connsiteX15" fmla="*/ 0 w 4243589"/>
              <a:gd name="connsiteY15" fmla="*/ 18288 h 18288"/>
              <a:gd name="connsiteX16" fmla="*/ 0 w 4243589"/>
              <a:gd name="connsiteY1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18288" fill="none" extrusionOk="0">
                <a:moveTo>
                  <a:pt x="0" y="0"/>
                </a:moveTo>
                <a:cubicBezTo>
                  <a:pt x="213395" y="-21006"/>
                  <a:pt x="307421" y="-18116"/>
                  <a:pt x="478919" y="0"/>
                </a:cubicBezTo>
                <a:cubicBezTo>
                  <a:pt x="650417" y="18116"/>
                  <a:pt x="831092" y="-21237"/>
                  <a:pt x="957839" y="0"/>
                </a:cubicBezTo>
                <a:cubicBezTo>
                  <a:pt x="1084586" y="21237"/>
                  <a:pt x="1301682" y="25124"/>
                  <a:pt x="1521630" y="0"/>
                </a:cubicBezTo>
                <a:cubicBezTo>
                  <a:pt x="1741578" y="-25124"/>
                  <a:pt x="1970269" y="-29139"/>
                  <a:pt x="2212729" y="0"/>
                </a:cubicBezTo>
                <a:cubicBezTo>
                  <a:pt x="2455189" y="29139"/>
                  <a:pt x="2558847" y="-4796"/>
                  <a:pt x="2734084" y="0"/>
                </a:cubicBezTo>
                <a:cubicBezTo>
                  <a:pt x="2909321" y="4796"/>
                  <a:pt x="3097217" y="-13409"/>
                  <a:pt x="3255439" y="0"/>
                </a:cubicBezTo>
                <a:cubicBezTo>
                  <a:pt x="3413662" y="13409"/>
                  <a:pt x="3979999" y="-10121"/>
                  <a:pt x="4243589" y="0"/>
                </a:cubicBezTo>
                <a:cubicBezTo>
                  <a:pt x="4244484" y="8974"/>
                  <a:pt x="4243043" y="9359"/>
                  <a:pt x="4243589" y="18288"/>
                </a:cubicBezTo>
                <a:cubicBezTo>
                  <a:pt x="4058777" y="31246"/>
                  <a:pt x="3910348" y="3158"/>
                  <a:pt x="3594926" y="18288"/>
                </a:cubicBezTo>
                <a:cubicBezTo>
                  <a:pt x="3279504" y="33418"/>
                  <a:pt x="3319955" y="-3977"/>
                  <a:pt x="3073571" y="18288"/>
                </a:cubicBezTo>
                <a:cubicBezTo>
                  <a:pt x="2827187" y="40553"/>
                  <a:pt x="2767387" y="1863"/>
                  <a:pt x="2552216" y="18288"/>
                </a:cubicBezTo>
                <a:cubicBezTo>
                  <a:pt x="2337046" y="34713"/>
                  <a:pt x="2181871" y="19527"/>
                  <a:pt x="1903553" y="18288"/>
                </a:cubicBezTo>
                <a:cubicBezTo>
                  <a:pt x="1625235" y="17049"/>
                  <a:pt x="1557672" y="24174"/>
                  <a:pt x="1212454" y="18288"/>
                </a:cubicBezTo>
                <a:cubicBezTo>
                  <a:pt x="867236" y="12402"/>
                  <a:pt x="874382" y="15627"/>
                  <a:pt x="733535" y="18288"/>
                </a:cubicBezTo>
                <a:cubicBezTo>
                  <a:pt x="592688" y="20949"/>
                  <a:pt x="183477" y="14753"/>
                  <a:pt x="0" y="18288"/>
                </a:cubicBezTo>
                <a:cubicBezTo>
                  <a:pt x="-229" y="14222"/>
                  <a:pt x="509" y="5816"/>
                  <a:pt x="0" y="0"/>
                </a:cubicBezTo>
                <a:close/>
              </a:path>
              <a:path w="4243589" h="18288" stroke="0" extrusionOk="0">
                <a:moveTo>
                  <a:pt x="0" y="0"/>
                </a:moveTo>
                <a:cubicBezTo>
                  <a:pt x="143690" y="16630"/>
                  <a:pt x="266667" y="14847"/>
                  <a:pt x="521355" y="0"/>
                </a:cubicBezTo>
                <a:cubicBezTo>
                  <a:pt x="776043" y="-14847"/>
                  <a:pt x="814491" y="-17363"/>
                  <a:pt x="1000275" y="0"/>
                </a:cubicBezTo>
                <a:cubicBezTo>
                  <a:pt x="1186059" y="17363"/>
                  <a:pt x="1352504" y="-23507"/>
                  <a:pt x="1521630" y="0"/>
                </a:cubicBezTo>
                <a:cubicBezTo>
                  <a:pt x="1690756" y="23507"/>
                  <a:pt x="1889525" y="5871"/>
                  <a:pt x="2127857" y="0"/>
                </a:cubicBezTo>
                <a:cubicBezTo>
                  <a:pt x="2366189" y="-5871"/>
                  <a:pt x="2620628" y="-27997"/>
                  <a:pt x="2776520" y="0"/>
                </a:cubicBezTo>
                <a:cubicBezTo>
                  <a:pt x="2932412" y="27997"/>
                  <a:pt x="3131683" y="-25073"/>
                  <a:pt x="3467618" y="0"/>
                </a:cubicBezTo>
                <a:cubicBezTo>
                  <a:pt x="3803553" y="25073"/>
                  <a:pt x="4017371" y="3071"/>
                  <a:pt x="4243589" y="0"/>
                </a:cubicBezTo>
                <a:cubicBezTo>
                  <a:pt x="4243134" y="6162"/>
                  <a:pt x="4243492" y="11775"/>
                  <a:pt x="4243589" y="18288"/>
                </a:cubicBezTo>
                <a:cubicBezTo>
                  <a:pt x="4017834" y="-5779"/>
                  <a:pt x="3834586" y="13376"/>
                  <a:pt x="3594926" y="18288"/>
                </a:cubicBezTo>
                <a:cubicBezTo>
                  <a:pt x="3355266" y="23200"/>
                  <a:pt x="3204179" y="2869"/>
                  <a:pt x="2903827" y="18288"/>
                </a:cubicBezTo>
                <a:cubicBezTo>
                  <a:pt x="2603475" y="33707"/>
                  <a:pt x="2526187" y="46187"/>
                  <a:pt x="2212729" y="18288"/>
                </a:cubicBezTo>
                <a:cubicBezTo>
                  <a:pt x="1899271" y="-9611"/>
                  <a:pt x="1966289" y="29692"/>
                  <a:pt x="1733809" y="18288"/>
                </a:cubicBezTo>
                <a:cubicBezTo>
                  <a:pt x="1501329" y="6884"/>
                  <a:pt x="1343612" y="12492"/>
                  <a:pt x="1085146" y="18288"/>
                </a:cubicBezTo>
                <a:cubicBezTo>
                  <a:pt x="826680" y="24084"/>
                  <a:pt x="778184" y="35607"/>
                  <a:pt x="521355" y="18288"/>
                </a:cubicBezTo>
                <a:cubicBezTo>
                  <a:pt x="264526" y="969"/>
                  <a:pt x="120277" y="4268"/>
                  <a:pt x="0" y="18288"/>
                </a:cubicBezTo>
                <a:cubicBezTo>
                  <a:pt x="766" y="10800"/>
                  <a:pt x="-457" y="818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Segnaposto testo 20">
            <a:extLst>
              <a:ext uri="{FF2B5EF4-FFF2-40B4-BE49-F238E27FC236}">
                <a16:creationId xmlns:a16="http://schemas.microsoft.com/office/drawing/2014/main" id="{4890E1E5-22CC-2639-EAE4-106FACE15B6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297762" y="2706624"/>
            <a:ext cx="6251110" cy="3483864"/>
          </a:xfrm>
        </p:spPr>
        <p:txBody>
          <a:bodyPr vert="horz" lIns="91440" tIns="45720" rIns="91440" bIns="45720" rtlCol="0">
            <a:normAutofit fontScale="92500" lnSpcReduction="20000"/>
          </a:bodyPr>
          <a:lstStyle/>
          <a:p>
            <a:pPr indent="-228600">
              <a:buFont typeface="Arial" panose="020B0604020202020204" pitchFamily="34" charset="0"/>
              <a:buChar char="•"/>
            </a:pPr>
            <a:r>
              <a:rPr lang="it-IT" sz="2400" b="0" i="0" u="none" strike="noStrike" dirty="0">
                <a:solidFill>
                  <a:srgbClr val="4D5156"/>
                </a:solidFill>
                <a:effectLst/>
                <a:latin typeface="Arial" panose="020B0604020202020204" pitchFamily="34" charset="0"/>
              </a:rPr>
              <a:t>Top manager del settore finanziario e avvocata</a:t>
            </a:r>
          </a:p>
          <a:p>
            <a:pPr indent="-228600">
              <a:buFont typeface="Arial" panose="020B0604020202020204" pitchFamily="34" charset="0"/>
              <a:buChar char="•"/>
            </a:pPr>
            <a:r>
              <a:rPr lang="it-IT" sz="2400" b="0" i="0" u="none" strike="noStrike" dirty="0">
                <a:solidFill>
                  <a:srgbClr val="4D5156"/>
                </a:solidFill>
                <a:effectLst/>
                <a:latin typeface="Arial" panose="020B0604020202020204" pitchFamily="34" charset="0"/>
              </a:rPr>
              <a:t>ha ricoperto numerosi incarichi  in studi legali in Italia e all’estero </a:t>
            </a:r>
          </a:p>
          <a:p>
            <a:pPr indent="-228600">
              <a:buFont typeface="Arial" panose="020B0604020202020204" pitchFamily="34" charset="0"/>
              <a:buChar char="•"/>
            </a:pPr>
            <a:r>
              <a:rPr lang="it-IT" sz="2400" dirty="0">
                <a:solidFill>
                  <a:srgbClr val="4D5156"/>
                </a:solidFill>
                <a:latin typeface="Arial" panose="020B0604020202020204" pitchFamily="34" charset="0"/>
              </a:rPr>
              <a:t>Nel libro: </a:t>
            </a:r>
          </a:p>
          <a:p>
            <a:pPr indent="-228600">
              <a:buFont typeface="Arial" panose="020B0604020202020204" pitchFamily="34" charset="0"/>
              <a:buChar char="•"/>
            </a:pPr>
            <a:r>
              <a:rPr lang="it-IT" sz="2400" dirty="0">
                <a:solidFill>
                  <a:srgbClr val="4D5156"/>
                </a:solidFill>
                <a:latin typeface="Arial" panose="020B0604020202020204" pitchFamily="34" charset="0"/>
              </a:rPr>
              <a:t>racconta la sua vita tra famiglia e lavoro, i suoi successi e insuccessi, le sue ambizioni, il futuro che intravede </a:t>
            </a:r>
          </a:p>
          <a:p>
            <a:pPr indent="-228600">
              <a:buFont typeface="Arial" panose="020B0604020202020204" pitchFamily="34" charset="0"/>
              <a:buChar char="•"/>
            </a:pPr>
            <a:r>
              <a:rPr lang="it-IT" sz="2400" dirty="0">
                <a:solidFill>
                  <a:srgbClr val="4D5156"/>
                </a:solidFill>
                <a:latin typeface="Arial" panose="020B0604020202020204" pitchFamily="34" charset="0"/>
              </a:rPr>
              <a:t>Definisce le caratteristiche e il profilo di «</a:t>
            </a:r>
            <a:r>
              <a:rPr lang="it-IT" sz="2400" dirty="0" err="1">
                <a:solidFill>
                  <a:srgbClr val="4D5156"/>
                </a:solidFill>
                <a:latin typeface="Arial" panose="020B0604020202020204" pitchFamily="34" charset="0"/>
              </a:rPr>
              <a:t>Zein</a:t>
            </a:r>
            <a:r>
              <a:rPr lang="it-IT" sz="2400" dirty="0">
                <a:solidFill>
                  <a:srgbClr val="4D5156"/>
                </a:solidFill>
                <a:latin typeface="Arial" panose="020B0604020202020204" pitchFamily="34" charset="0"/>
              </a:rPr>
              <a:t>» un immaginario leader ideale</a:t>
            </a:r>
          </a:p>
          <a:p>
            <a:pPr indent="-228600">
              <a:buFont typeface="Arial" panose="020B0604020202020204" pitchFamily="34" charset="0"/>
              <a:buChar char="•"/>
            </a:pPr>
            <a:r>
              <a:rPr lang="it-IT" sz="2400" dirty="0">
                <a:solidFill>
                  <a:srgbClr val="4D5156"/>
                </a:solidFill>
                <a:latin typeface="Arial" panose="020B0604020202020204" pitchFamily="34" charset="0"/>
              </a:rPr>
              <a:t>Afferma che la futura leadership mondiale sarà al femminile e di giovani talenti, veri outsider  </a:t>
            </a:r>
          </a:p>
          <a:p>
            <a:pPr indent="-228600">
              <a:buFont typeface="Arial" panose="020B0604020202020204" pitchFamily="34" charset="0"/>
              <a:buChar char="•"/>
            </a:pPr>
            <a:endParaRPr lang="it-IT" sz="2400" dirty="0">
              <a:solidFill>
                <a:srgbClr val="4D5156"/>
              </a:solidFill>
              <a:latin typeface="Arial" panose="020B0604020202020204" pitchFamily="34" charset="0"/>
            </a:endParaRPr>
          </a:p>
          <a:p>
            <a:pPr indent="-228600">
              <a:buFont typeface="Arial" panose="020B0604020202020204" pitchFamily="34" charset="0"/>
              <a:buChar char="•"/>
            </a:pPr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43589241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907EF6B7-1338-4443-8C46-6A318D952D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DAAE4CDD-124C-4DCF-9584-B6033B545D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167271" cy="6858000"/>
          </a:xfrm>
          <a:custGeom>
            <a:avLst/>
            <a:gdLst>
              <a:gd name="connsiteX0" fmla="*/ 0 w 4167271"/>
              <a:gd name="connsiteY0" fmla="*/ 0 h 6858000"/>
              <a:gd name="connsiteX1" fmla="*/ 2259550 w 4167271"/>
              <a:gd name="connsiteY1" fmla="*/ 0 h 6858000"/>
              <a:gd name="connsiteX2" fmla="*/ 2387803 w 4167271"/>
              <a:gd name="connsiteY2" fmla="*/ 82222 h 6858000"/>
              <a:gd name="connsiteX3" fmla="*/ 4167271 w 4167271"/>
              <a:gd name="connsiteY3" fmla="*/ 3429000 h 6858000"/>
              <a:gd name="connsiteX4" fmla="*/ 2387803 w 4167271"/>
              <a:gd name="connsiteY4" fmla="*/ 6775779 h 6858000"/>
              <a:gd name="connsiteX5" fmla="*/ 2259550 w 4167271"/>
              <a:gd name="connsiteY5" fmla="*/ 6858000 h 6858000"/>
              <a:gd name="connsiteX6" fmla="*/ 0 w 416727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67271" h="6858000">
                <a:moveTo>
                  <a:pt x="0" y="0"/>
                </a:moveTo>
                <a:lnTo>
                  <a:pt x="2259550" y="0"/>
                </a:lnTo>
                <a:lnTo>
                  <a:pt x="2387803" y="82222"/>
                </a:lnTo>
                <a:cubicBezTo>
                  <a:pt x="3461407" y="807534"/>
                  <a:pt x="4167271" y="2035835"/>
                  <a:pt x="4167271" y="3429000"/>
                </a:cubicBezTo>
                <a:cubicBezTo>
                  <a:pt x="4167271" y="4822165"/>
                  <a:pt x="3461407" y="6050467"/>
                  <a:pt x="2387803" y="6775779"/>
                </a:cubicBezTo>
                <a:lnTo>
                  <a:pt x="225955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8CEB2F81-B370-BED1-27B1-16152177EF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6834" y="1153572"/>
            <a:ext cx="3200400" cy="4461163"/>
          </a:xfrm>
        </p:spPr>
        <p:txBody>
          <a:bodyPr>
            <a:normAutofit/>
          </a:bodyPr>
          <a:lstStyle/>
          <a:p>
            <a:r>
              <a:rPr lang="it-IT" dirty="0">
                <a:solidFill>
                  <a:srgbClr val="FFFFFF"/>
                </a:solidFill>
              </a:rPr>
              <a:t>ZEIN</a:t>
            </a:r>
          </a:p>
        </p:txBody>
      </p:sp>
      <p:sp>
        <p:nvSpPr>
          <p:cNvPr id="12" name="Arc 11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7550402" y="245547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aphicFrame>
        <p:nvGraphicFramePr>
          <p:cNvPr id="4" name="Segnaposto contenuto 3">
            <a:extLst>
              <a:ext uri="{FF2B5EF4-FFF2-40B4-BE49-F238E27FC236}">
                <a16:creationId xmlns:a16="http://schemas.microsoft.com/office/drawing/2014/main" id="{D3378F05-5359-4121-C894-3EA5DEF368E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3248968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69722462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9" name="Rectangle 18">
            <a:extLst>
              <a:ext uri="{FF2B5EF4-FFF2-40B4-BE49-F238E27FC236}">
                <a16:creationId xmlns:a16="http://schemas.microsoft.com/office/drawing/2014/main" id="{A8CCCB6D-5162-4AAE-A5E3-3AC55410DBC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0BCD8C04-CC7B-40EF-82EB-E9821F79BB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70" y="2458"/>
            <a:ext cx="12188952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4" descr="Figure scolpite colorate di esseri umani">
            <a:extLst>
              <a:ext uri="{FF2B5EF4-FFF2-40B4-BE49-F238E27FC236}">
                <a16:creationId xmlns:a16="http://schemas.microsoft.com/office/drawing/2014/main" id="{87ABA070-84C8-1974-500C-6B57671BE35A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40000"/>
          </a:blip>
          <a:srcRect l="6372" r="5834" b="-1"/>
          <a:stretch/>
        </p:blipFill>
        <p:spPr>
          <a:xfrm>
            <a:off x="-170" y="10"/>
            <a:ext cx="8450317" cy="6857990"/>
          </a:xfrm>
          <a:prstGeom prst="rect">
            <a:avLst/>
          </a:prstGeom>
        </p:spPr>
      </p:pic>
      <p:sp>
        <p:nvSpPr>
          <p:cNvPr id="2" name="Titolo 1">
            <a:extLst>
              <a:ext uri="{FF2B5EF4-FFF2-40B4-BE49-F238E27FC236}">
                <a16:creationId xmlns:a16="http://schemas.microsoft.com/office/drawing/2014/main" id="{D56A8058-6E2E-0964-F543-77B359B004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8" y="643467"/>
            <a:ext cx="4620584" cy="4567137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I leader del futuro… gli outsider</a:t>
            </a:r>
          </a:p>
        </p:txBody>
      </p:sp>
      <p:pic>
        <p:nvPicPr>
          <p:cNvPr id="8" name="Immagine 7" descr="Immagine che contiene vestiti, persona, donna, sorriso&#10;&#10;Descrizione generata automaticamente">
            <a:extLst>
              <a:ext uri="{FF2B5EF4-FFF2-40B4-BE49-F238E27FC236}">
                <a16:creationId xmlns:a16="http://schemas.microsoft.com/office/drawing/2014/main" id="{D77B7D01-9423-1B9C-43BD-FE52003FD1D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837473B0-CC2E-450A-ABE3-18F120FF3D39}">
                <a1611:picAttrSrcUrl xmlns:a1611="http://schemas.microsoft.com/office/drawing/2016/11/main" r:id="rId4"/>
              </a:ext>
            </a:extLst>
          </a:blip>
          <a:srcRect l="18546" r="21461" b="1"/>
          <a:stretch/>
        </p:blipFill>
        <p:spPr>
          <a:xfrm>
            <a:off x="6225997" y="-2458"/>
            <a:ext cx="5962785" cy="6858000"/>
          </a:xfrm>
          <a:custGeom>
            <a:avLst/>
            <a:gdLst/>
            <a:ahLst/>
            <a:cxnLst/>
            <a:rect l="l" t="t" r="r" b="b"/>
            <a:pathLst>
              <a:path w="5962785" h="6858000">
                <a:moveTo>
                  <a:pt x="1044839" y="0"/>
                </a:moveTo>
                <a:lnTo>
                  <a:pt x="5962785" y="0"/>
                </a:lnTo>
                <a:lnTo>
                  <a:pt x="5962785" y="6858000"/>
                </a:lnTo>
                <a:lnTo>
                  <a:pt x="1469886" y="6858000"/>
                </a:lnTo>
                <a:lnTo>
                  <a:pt x="1416006" y="6823984"/>
                </a:lnTo>
                <a:cubicBezTo>
                  <a:pt x="1356767" y="6787940"/>
                  <a:pt x="1296437" y="6755500"/>
                  <a:pt x="1232473" y="6733873"/>
                </a:cubicBezTo>
                <a:cubicBezTo>
                  <a:pt x="1145250" y="6705037"/>
                  <a:pt x="1060933" y="6654575"/>
                  <a:pt x="1075471" y="6503186"/>
                </a:cubicBezTo>
                <a:cubicBezTo>
                  <a:pt x="1078378" y="6459932"/>
                  <a:pt x="1055118" y="6427493"/>
                  <a:pt x="1020229" y="6438306"/>
                </a:cubicBezTo>
                <a:cubicBezTo>
                  <a:pt x="953358" y="6459932"/>
                  <a:pt x="921375" y="6398656"/>
                  <a:pt x="883579" y="6351798"/>
                </a:cubicBezTo>
                <a:cubicBezTo>
                  <a:pt x="816707" y="6268895"/>
                  <a:pt x="752743" y="6182387"/>
                  <a:pt x="645167" y="6167969"/>
                </a:cubicBezTo>
                <a:cubicBezTo>
                  <a:pt x="665519" y="6103088"/>
                  <a:pt x="700408" y="6110298"/>
                  <a:pt x="732391" y="6124716"/>
                </a:cubicBezTo>
                <a:cubicBezTo>
                  <a:pt x="816707" y="6160761"/>
                  <a:pt x="901023" y="6200410"/>
                  <a:pt x="985339" y="6236455"/>
                </a:cubicBezTo>
                <a:cubicBezTo>
                  <a:pt x="1040581" y="6258081"/>
                  <a:pt x="1095822" y="6290522"/>
                  <a:pt x="1168509" y="6265291"/>
                </a:cubicBezTo>
                <a:cubicBezTo>
                  <a:pt x="1104545" y="6135530"/>
                  <a:pt x="996969" y="6110298"/>
                  <a:pt x="909746" y="6070649"/>
                </a:cubicBezTo>
                <a:cubicBezTo>
                  <a:pt x="802169" y="6020185"/>
                  <a:pt x="738206" y="5926470"/>
                  <a:pt x="659704" y="5818335"/>
                </a:cubicBezTo>
                <a:cubicBezTo>
                  <a:pt x="738206" y="5789500"/>
                  <a:pt x="787632" y="5868798"/>
                  <a:pt x="851597" y="5865193"/>
                </a:cubicBezTo>
                <a:cubicBezTo>
                  <a:pt x="854504" y="5854380"/>
                  <a:pt x="860319" y="5832753"/>
                  <a:pt x="860319" y="5832753"/>
                </a:cubicBezTo>
                <a:cubicBezTo>
                  <a:pt x="755650" y="5775081"/>
                  <a:pt x="709132" y="5666947"/>
                  <a:pt x="691686" y="5533581"/>
                </a:cubicBezTo>
                <a:cubicBezTo>
                  <a:pt x="685872" y="5465095"/>
                  <a:pt x="648075" y="5443468"/>
                  <a:pt x="610278" y="5411029"/>
                </a:cubicBezTo>
                <a:cubicBezTo>
                  <a:pt x="482350" y="5299289"/>
                  <a:pt x="345700" y="5198364"/>
                  <a:pt x="238123" y="5046976"/>
                </a:cubicBezTo>
                <a:cubicBezTo>
                  <a:pt x="363144" y="5064998"/>
                  <a:pt x="461997" y="5165924"/>
                  <a:pt x="592833" y="5209177"/>
                </a:cubicBezTo>
                <a:cubicBezTo>
                  <a:pt x="488165" y="5043371"/>
                  <a:pt x="351514" y="4956864"/>
                  <a:pt x="226494" y="4855939"/>
                </a:cubicBezTo>
                <a:cubicBezTo>
                  <a:pt x="168344" y="4809081"/>
                  <a:pt x="116011" y="4751408"/>
                  <a:pt x="49139" y="4726177"/>
                </a:cubicBezTo>
                <a:cubicBezTo>
                  <a:pt x="25879" y="4718968"/>
                  <a:pt x="-14825" y="4700947"/>
                  <a:pt x="5527" y="4650483"/>
                </a:cubicBezTo>
                <a:cubicBezTo>
                  <a:pt x="22972" y="4607230"/>
                  <a:pt x="54954" y="4621648"/>
                  <a:pt x="84029" y="4632460"/>
                </a:cubicBezTo>
                <a:cubicBezTo>
                  <a:pt x="153807" y="4661296"/>
                  <a:pt x="229401" y="4661296"/>
                  <a:pt x="325347" y="4661296"/>
                </a:cubicBezTo>
                <a:cubicBezTo>
                  <a:pt x="243939" y="4524326"/>
                  <a:pt x="95658" y="4567580"/>
                  <a:pt x="25879" y="4423401"/>
                </a:cubicBezTo>
                <a:cubicBezTo>
                  <a:pt x="113103" y="4398170"/>
                  <a:pt x="179975" y="4448632"/>
                  <a:pt x="249753" y="4459446"/>
                </a:cubicBezTo>
                <a:cubicBezTo>
                  <a:pt x="313718" y="4470259"/>
                  <a:pt x="328254" y="4445028"/>
                  <a:pt x="313718" y="4365729"/>
                </a:cubicBezTo>
                <a:cubicBezTo>
                  <a:pt x="290458" y="4243177"/>
                  <a:pt x="325347" y="4181900"/>
                  <a:pt x="418386" y="4214341"/>
                </a:cubicBezTo>
                <a:cubicBezTo>
                  <a:pt x="505609" y="4246781"/>
                  <a:pt x="514332" y="4199922"/>
                  <a:pt x="491072" y="4131438"/>
                </a:cubicBezTo>
                <a:cubicBezTo>
                  <a:pt x="456183" y="4030512"/>
                  <a:pt x="493979" y="3951214"/>
                  <a:pt x="520147" y="3864706"/>
                </a:cubicBezTo>
                <a:cubicBezTo>
                  <a:pt x="560851" y="3734945"/>
                  <a:pt x="543407" y="3670064"/>
                  <a:pt x="459090" y="3572743"/>
                </a:cubicBezTo>
                <a:cubicBezTo>
                  <a:pt x="409664" y="3518676"/>
                  <a:pt x="360236" y="3471818"/>
                  <a:pt x="290458" y="3424959"/>
                </a:cubicBezTo>
                <a:cubicBezTo>
                  <a:pt x="450368" y="3399728"/>
                  <a:pt x="284643" y="3313221"/>
                  <a:pt x="339884" y="3259153"/>
                </a:cubicBezTo>
                <a:cubicBezTo>
                  <a:pt x="453275" y="3237527"/>
                  <a:pt x="543407" y="3410542"/>
                  <a:pt x="697501" y="3360078"/>
                </a:cubicBezTo>
                <a:cubicBezTo>
                  <a:pt x="511425" y="3212294"/>
                  <a:pt x="302087" y="3165436"/>
                  <a:pt x="165437" y="2967190"/>
                </a:cubicBezTo>
                <a:cubicBezTo>
                  <a:pt x="197419" y="2923937"/>
                  <a:pt x="229401" y="2967190"/>
                  <a:pt x="255568" y="2949167"/>
                </a:cubicBezTo>
                <a:cubicBezTo>
                  <a:pt x="255568" y="2938354"/>
                  <a:pt x="560851" y="3006840"/>
                  <a:pt x="578296" y="2725691"/>
                </a:cubicBezTo>
                <a:cubicBezTo>
                  <a:pt x="584111" y="2725691"/>
                  <a:pt x="589926" y="2725691"/>
                  <a:pt x="595740" y="2714876"/>
                </a:cubicBezTo>
                <a:cubicBezTo>
                  <a:pt x="627722" y="2675228"/>
                  <a:pt x="598648" y="2581510"/>
                  <a:pt x="650982" y="2574301"/>
                </a:cubicBezTo>
                <a:cubicBezTo>
                  <a:pt x="709132" y="2567092"/>
                  <a:pt x="764373" y="2534653"/>
                  <a:pt x="825429" y="2552674"/>
                </a:cubicBezTo>
                <a:cubicBezTo>
                  <a:pt x="871949" y="2567092"/>
                  <a:pt x="921375" y="2585115"/>
                  <a:pt x="970802" y="2585115"/>
                </a:cubicBezTo>
                <a:cubicBezTo>
                  <a:pt x="1023136" y="2585115"/>
                  <a:pt x="1095822" y="2707668"/>
                  <a:pt x="1127805" y="2545465"/>
                </a:cubicBezTo>
                <a:cubicBezTo>
                  <a:pt x="1127805" y="2538257"/>
                  <a:pt x="1217936" y="2556280"/>
                  <a:pt x="1267362" y="2563488"/>
                </a:cubicBezTo>
                <a:cubicBezTo>
                  <a:pt x="1308067" y="2570698"/>
                  <a:pt x="1357494" y="2603137"/>
                  <a:pt x="1386568" y="2538257"/>
                </a:cubicBezTo>
                <a:cubicBezTo>
                  <a:pt x="1401105" y="2498607"/>
                  <a:pt x="1331326" y="2426518"/>
                  <a:pt x="1270270" y="2419309"/>
                </a:cubicBezTo>
                <a:cubicBezTo>
                  <a:pt x="1215029" y="2412101"/>
                  <a:pt x="1159787" y="2404892"/>
                  <a:pt x="1107453" y="2419309"/>
                </a:cubicBezTo>
                <a:cubicBezTo>
                  <a:pt x="1043489" y="2437331"/>
                  <a:pt x="1008599" y="2408495"/>
                  <a:pt x="991154" y="2343615"/>
                </a:cubicBezTo>
                <a:cubicBezTo>
                  <a:pt x="970802" y="2275131"/>
                  <a:pt x="933005" y="2239085"/>
                  <a:pt x="880671" y="2206645"/>
                </a:cubicBezTo>
                <a:cubicBezTo>
                  <a:pt x="752743" y="2127346"/>
                  <a:pt x="630630" y="2033629"/>
                  <a:pt x="491072" y="1986771"/>
                </a:cubicBezTo>
                <a:cubicBezTo>
                  <a:pt x="464905" y="1979562"/>
                  <a:pt x="432923" y="1965145"/>
                  <a:pt x="421293" y="1903868"/>
                </a:cubicBezTo>
                <a:cubicBezTo>
                  <a:pt x="799262" y="1997584"/>
                  <a:pt x="1142342" y="2239085"/>
                  <a:pt x="1531941" y="2224667"/>
                </a:cubicBezTo>
                <a:cubicBezTo>
                  <a:pt x="1427272" y="2148974"/>
                  <a:pt x="1302252" y="2145369"/>
                  <a:pt x="1188861" y="2091301"/>
                </a:cubicBezTo>
                <a:cubicBezTo>
                  <a:pt x="1270270" y="2051652"/>
                  <a:pt x="1345864" y="2094906"/>
                  <a:pt x="1421458" y="2116532"/>
                </a:cubicBezTo>
                <a:cubicBezTo>
                  <a:pt x="1485422" y="2134554"/>
                  <a:pt x="1543571" y="2138160"/>
                  <a:pt x="1549386" y="2026420"/>
                </a:cubicBezTo>
                <a:cubicBezTo>
                  <a:pt x="1549386" y="2015607"/>
                  <a:pt x="1549386" y="2008398"/>
                  <a:pt x="1549386" y="1997584"/>
                </a:cubicBezTo>
                <a:cubicBezTo>
                  <a:pt x="1526126" y="1950727"/>
                  <a:pt x="1494144" y="1929099"/>
                  <a:pt x="1453440" y="1914682"/>
                </a:cubicBezTo>
                <a:cubicBezTo>
                  <a:pt x="1430180" y="1907473"/>
                  <a:pt x="1398198" y="1893056"/>
                  <a:pt x="1398198" y="1860614"/>
                </a:cubicBezTo>
                <a:cubicBezTo>
                  <a:pt x="1401105" y="1738063"/>
                  <a:pt x="1322604" y="1702018"/>
                  <a:pt x="1247011" y="1665972"/>
                </a:cubicBezTo>
                <a:cubicBezTo>
                  <a:pt x="1287715" y="1604696"/>
                  <a:pt x="1322604" y="1647950"/>
                  <a:pt x="1354586" y="1644345"/>
                </a:cubicBezTo>
                <a:cubicBezTo>
                  <a:pt x="1374939" y="1640741"/>
                  <a:pt x="1395290" y="1637138"/>
                  <a:pt x="1395290" y="1604696"/>
                </a:cubicBezTo>
                <a:cubicBezTo>
                  <a:pt x="1395290" y="1579465"/>
                  <a:pt x="1386568" y="1547025"/>
                  <a:pt x="1366216" y="1547025"/>
                </a:cubicBezTo>
                <a:cubicBezTo>
                  <a:pt x="1238288" y="1543420"/>
                  <a:pt x="1165601" y="1370405"/>
                  <a:pt x="1031858" y="1370405"/>
                </a:cubicBezTo>
                <a:cubicBezTo>
                  <a:pt x="950450" y="1370405"/>
                  <a:pt x="1072563" y="1273083"/>
                  <a:pt x="1005692" y="1233435"/>
                </a:cubicBezTo>
                <a:cubicBezTo>
                  <a:pt x="991154" y="1222621"/>
                  <a:pt x="1046396" y="1208203"/>
                  <a:pt x="1069655" y="1211808"/>
                </a:cubicBezTo>
                <a:cubicBezTo>
                  <a:pt x="1092915" y="1215412"/>
                  <a:pt x="1113268" y="1240644"/>
                  <a:pt x="1142342" y="1222621"/>
                </a:cubicBezTo>
                <a:cubicBezTo>
                  <a:pt x="1156879" y="1157741"/>
                  <a:pt x="1119082" y="1132510"/>
                  <a:pt x="1084193" y="1114487"/>
                </a:cubicBezTo>
                <a:cubicBezTo>
                  <a:pt x="1008599" y="1071234"/>
                  <a:pt x="933005" y="1020771"/>
                  <a:pt x="848689" y="1006353"/>
                </a:cubicBezTo>
                <a:cubicBezTo>
                  <a:pt x="819615" y="1002748"/>
                  <a:pt x="802169" y="984726"/>
                  <a:pt x="805077" y="948681"/>
                </a:cubicBezTo>
                <a:cubicBezTo>
                  <a:pt x="810892" y="901822"/>
                  <a:pt x="839967" y="916240"/>
                  <a:pt x="863226" y="919844"/>
                </a:cubicBezTo>
                <a:cubicBezTo>
                  <a:pt x="877764" y="923450"/>
                  <a:pt x="892301" y="934263"/>
                  <a:pt x="906838" y="909031"/>
                </a:cubicBezTo>
                <a:cubicBezTo>
                  <a:pt x="566666" y="653113"/>
                  <a:pt x="386404" y="667532"/>
                  <a:pt x="5527" y="458471"/>
                </a:cubicBezTo>
                <a:cubicBezTo>
                  <a:pt x="89843" y="418822"/>
                  <a:pt x="150900" y="447658"/>
                  <a:pt x="209049" y="454867"/>
                </a:cubicBezTo>
                <a:cubicBezTo>
                  <a:pt x="354422" y="472890"/>
                  <a:pt x="264290" y="505329"/>
                  <a:pt x="409664" y="526956"/>
                </a:cubicBezTo>
                <a:cubicBezTo>
                  <a:pt x="479443" y="537770"/>
                  <a:pt x="543407" y="573815"/>
                  <a:pt x="621908" y="516143"/>
                </a:cubicBezTo>
                <a:cubicBezTo>
                  <a:pt x="674242" y="476494"/>
                  <a:pt x="758558" y="519747"/>
                  <a:pt x="822522" y="552188"/>
                </a:cubicBezTo>
                <a:cubicBezTo>
                  <a:pt x="874856" y="581024"/>
                  <a:pt x="927190" y="588232"/>
                  <a:pt x="996969" y="552188"/>
                </a:cubicBezTo>
                <a:cubicBezTo>
                  <a:pt x="933005" y="530562"/>
                  <a:pt x="883579" y="512539"/>
                  <a:pt x="834151" y="498120"/>
                </a:cubicBezTo>
                <a:cubicBezTo>
                  <a:pt x="793447" y="487307"/>
                  <a:pt x="770187" y="462076"/>
                  <a:pt x="773095" y="408008"/>
                </a:cubicBezTo>
                <a:cubicBezTo>
                  <a:pt x="773095" y="379172"/>
                  <a:pt x="764373" y="339523"/>
                  <a:pt x="793447" y="325106"/>
                </a:cubicBezTo>
                <a:cubicBezTo>
                  <a:pt x="816707" y="310688"/>
                  <a:pt x="848689" y="325106"/>
                  <a:pt x="860319" y="350336"/>
                </a:cubicBezTo>
                <a:cubicBezTo>
                  <a:pt x="874856" y="397195"/>
                  <a:pt x="889393" y="440449"/>
                  <a:pt x="938820" y="444054"/>
                </a:cubicBezTo>
                <a:cubicBezTo>
                  <a:pt x="1005692" y="451262"/>
                  <a:pt x="967894" y="422426"/>
                  <a:pt x="956265" y="386381"/>
                </a:cubicBezTo>
                <a:cubicBezTo>
                  <a:pt x="944635" y="346733"/>
                  <a:pt x="979525" y="335919"/>
                  <a:pt x="1002784" y="343127"/>
                </a:cubicBezTo>
                <a:cubicBezTo>
                  <a:pt x="1090008" y="375569"/>
                  <a:pt x="1180139" y="317897"/>
                  <a:pt x="1270270" y="364755"/>
                </a:cubicBezTo>
                <a:cubicBezTo>
                  <a:pt x="1247011" y="249411"/>
                  <a:pt x="1197583" y="198949"/>
                  <a:pt x="1092915" y="180926"/>
                </a:cubicBezTo>
                <a:cubicBezTo>
                  <a:pt x="1055118" y="177322"/>
                  <a:pt x="1014414" y="184530"/>
                  <a:pt x="979525" y="152090"/>
                </a:cubicBezTo>
                <a:cubicBezTo>
                  <a:pt x="959172" y="134068"/>
                  <a:pt x="938820" y="112441"/>
                  <a:pt x="953358" y="76396"/>
                </a:cubicBezTo>
                <a:cubicBezTo>
                  <a:pt x="962080" y="51165"/>
                  <a:pt x="985339" y="51165"/>
                  <a:pt x="1005692" y="58373"/>
                </a:cubicBezTo>
                <a:cubicBezTo>
                  <a:pt x="1090008" y="98023"/>
                  <a:pt x="1180139" y="108837"/>
                  <a:pt x="1267362" y="123254"/>
                </a:cubicBezTo>
                <a:cubicBezTo>
                  <a:pt x="1281900" y="126859"/>
                  <a:pt x="1296437" y="134068"/>
                  <a:pt x="1310975" y="98023"/>
                </a:cubicBezTo>
                <a:cubicBezTo>
                  <a:pt x="1260095" y="81803"/>
                  <a:pt x="1209941" y="62879"/>
                  <a:pt x="1159787" y="43505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1338925361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2405</TotalTime>
  <Words>326</Words>
  <Application>Microsoft Macintosh PowerPoint</Application>
  <PresentationFormat>Widescreen</PresentationFormat>
  <Paragraphs>29</Paragraphs>
  <Slides>6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5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6</vt:i4>
      </vt:variant>
    </vt:vector>
  </HeadingPairs>
  <TitlesOfParts>
    <vt:vector size="12" baseType="lpstr">
      <vt:lpstr>Arial</vt:lpstr>
      <vt:lpstr>Avenir</vt:lpstr>
      <vt:lpstr>Calibri</vt:lpstr>
      <vt:lpstr>Calibri Light</vt:lpstr>
      <vt:lpstr>Suisse Intl Web</vt:lpstr>
      <vt:lpstr>Tema di Office</vt:lpstr>
      <vt:lpstr>Domenico Vulpiani Prefetto ri </vt:lpstr>
      <vt:lpstr>Daron Acemoglu, Simon Johnson* insigniti insieme a James A. Robinson* del Premio Nobel per le scienze economiche nel 2024</vt:lpstr>
      <vt:lpstr>POTERE E PROGRESSO </vt:lpstr>
      <vt:lpstr>CLAUDIA PARZANI Presidente di Borsa Italiana dal 2022 </vt:lpstr>
      <vt:lpstr>ZEIN</vt:lpstr>
      <vt:lpstr>I leader del futuro… gli outsider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Domenico Vulpiani</dc:creator>
  <cp:lastModifiedBy>Domenico Vulpiani</cp:lastModifiedBy>
  <cp:revision>2</cp:revision>
  <dcterms:created xsi:type="dcterms:W3CDTF">2024-11-14T14:40:58Z</dcterms:created>
  <dcterms:modified xsi:type="dcterms:W3CDTF">2024-11-16T06:51:05Z</dcterms:modified>
</cp:coreProperties>
</file>