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72" r:id="rId4"/>
    <p:sldId id="282" r:id="rId5"/>
    <p:sldId id="279" r:id="rId6"/>
    <p:sldId id="288" r:id="rId7"/>
    <p:sldId id="281" r:id="rId8"/>
    <p:sldId id="278" r:id="rId9"/>
    <p:sldId id="271" r:id="rId10"/>
    <p:sldId id="276" r:id="rId11"/>
    <p:sldId id="270" r:id="rId12"/>
    <p:sldId id="285" r:id="rId13"/>
    <p:sldId id="277" r:id="rId14"/>
    <p:sldId id="287" r:id="rId15"/>
    <p:sldId id="283" r:id="rId16"/>
    <p:sldId id="275" r:id="rId17"/>
    <p:sldId id="258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1" autoAdjust="0"/>
    <p:restoredTop sz="64706" autoAdjust="0"/>
  </p:normalViewPr>
  <p:slideViewPr>
    <p:cSldViewPr snapToGrid="0">
      <p:cViewPr varScale="1">
        <p:scale>
          <a:sx n="69" d="100"/>
          <a:sy n="69" d="100"/>
        </p:scale>
        <p:origin x="20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AA29D1-9507-43EB-9126-395D2535670B}" type="datetimeFigureOut">
              <a:rPr lang="it-IT" smtClean="0"/>
              <a:t>18/06/2025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E01C0-83C7-4F32-B2EF-D306E2724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6619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5E01C0-83C7-4F32-B2EF-D306E2724D2A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85006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5E01C0-83C7-4F32-B2EF-D306E2724D2A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6261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F36BABE8-0A6C-4107-BEE3-C16A6AC62DD3}" type="datetime1">
              <a:rPr lang="en-US" smtClean="0"/>
              <a:t>6/18/2025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r>
              <a:rPr lang="en-US"/>
              <a:t>Osservatorio ANSSAIF 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28852-4B60-4ED9-9D92-6D0B56C3977D}" type="datetime1">
              <a:rPr lang="en-US" smtClean="0"/>
              <a:t>6/18/2025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Osservatorio ANSSAIF IA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A83CB-F75D-462C-8654-764588945239}" type="datetime1">
              <a:rPr lang="en-US" smtClean="0"/>
              <a:t>6/18/2025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Osservatorio ANSSAIF IA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C6033-86C3-45CF-9FD0-EB41BF905635}" type="datetime1">
              <a:rPr lang="en-US" smtClean="0"/>
              <a:t>6/18/2025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Osservatorio ANSSAIF IA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80EF-66C7-4077-B63A-F0D114F5B455}" type="datetime1">
              <a:rPr lang="en-US" smtClean="0"/>
              <a:t>6/18/2025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Osservatorio ANSSAIF IA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70064-1617-4814-B751-1D3C11332BDB}" type="datetime1">
              <a:rPr lang="en-US" smtClean="0"/>
              <a:t>6/18/2025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Osservatorio ANSSAIF IA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C9590-07AF-49D1-AF43-918CC745847F}" type="datetime1">
              <a:rPr lang="en-US" smtClean="0"/>
              <a:t>6/18/2025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Osservatorio ANSSAIF IA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5309-CE61-416D-8FDE-377572320C0E}" type="datetime1">
              <a:rPr lang="en-US" smtClean="0"/>
              <a:t>6/18/2025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Osservatorio ANSSAIF 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F8580-9DDB-4521-8BE5-713390050348}" type="datetime1">
              <a:rPr lang="en-US" smtClean="0"/>
              <a:t>6/18/2025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Osservatorio ANSSAIF 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04D7-8A6E-477C-8239-7FD8C7C18FB0}" type="datetime1">
              <a:rPr lang="en-US" smtClean="0"/>
              <a:t>6/18/2025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Osservatorio ANSSAIF 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0619-AD45-4B40-85EE-3E38EEBE65F7}" type="datetime1">
              <a:rPr lang="en-US" smtClean="0"/>
              <a:t>6/18/2025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Osservatorio ANSSAIF 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44F19-E7CA-4AC2-BE6F-1975BB093E13}" type="datetime1">
              <a:rPr lang="en-US" smtClean="0"/>
              <a:t>6/18/2025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Osservatorio ANSSAIF IA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E3BEC-46A6-4EE7-BE7A-546F1616D212}" type="datetime1">
              <a:rPr lang="en-US" smtClean="0"/>
              <a:t>6/18/2025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Osservatorio ANSSAIF IA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27DA7-5E18-4343-BEEE-7BB43DCAA691}" type="datetime1">
              <a:rPr lang="en-US" smtClean="0"/>
              <a:t>6/18/2025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Osservatorio ANSSAIF IA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F377C-6B95-4FDA-9683-32CA365BE058}" type="datetime1">
              <a:rPr lang="en-US" smtClean="0"/>
              <a:t>6/18/2025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Osservatorio ANSSAIF 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8B271-9BE5-4224-ABD3-D0678DDE0950}" type="datetime1">
              <a:rPr lang="en-US" smtClean="0"/>
              <a:t>6/18/2025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Osservatorio ANSSAIF IA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BD97A-4B1F-4880-97D4-1C85079FB0D6}" type="datetime1">
              <a:rPr lang="en-US" smtClean="0"/>
              <a:t>6/18/2025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Osservatorio ANSSAIF IA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949BA-9C11-4769-BB6A-944AA79CD306}" type="datetime1">
              <a:rPr lang="en-US" smtClean="0"/>
              <a:t>6/18/2025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Osservatorio ANSSAIF 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carla.trabuio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AI e </a:t>
            </a:r>
            <a:r>
              <a:rPr lang="it-IT" dirty="0" err="1"/>
              <a:t>Bias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2025-06-18</a:t>
            </a:r>
          </a:p>
          <a:p>
            <a:endParaRPr lang="it-IT" dirty="0"/>
          </a:p>
          <a:p>
            <a:r>
              <a:rPr lang="it-IT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Osservatorio ANSSAIF Intelligenza Artificiale</a:t>
            </a:r>
          </a:p>
        </p:txBody>
      </p:sp>
    </p:spTree>
    <p:extLst>
      <p:ext uri="{BB962C8B-B14F-4D97-AF65-F5344CB8AC3E}">
        <p14:creationId xmlns:p14="http://schemas.microsoft.com/office/powerpoint/2010/main" val="41456349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Bias</a:t>
            </a:r>
            <a:r>
              <a:rPr lang="it-IT" dirty="0"/>
              <a:t> si </a:t>
            </a:r>
            <a:r>
              <a:rPr lang="it-IT" dirty="0" err="1"/>
              <a:t>Bias</a:t>
            </a:r>
            <a:r>
              <a:rPr lang="it-IT" dirty="0"/>
              <a:t> no</a:t>
            </a:r>
            <a:br>
              <a:rPr lang="it-IT" dirty="0"/>
            </a:br>
            <a:br>
              <a:rPr lang="it-IT" dirty="0"/>
            </a:br>
            <a:r>
              <a:rPr lang="it-IT" dirty="0"/>
              <a:t>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Osservatorio ANSSAIF IA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10</a:t>
            </a:fld>
            <a:endParaRPr lang="en-US" dirty="0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14A9956-A7B8-CA9E-E6CD-94536731642B}"/>
              </a:ext>
            </a:extLst>
          </p:cNvPr>
          <p:cNvSpPr txBox="1"/>
          <p:nvPr/>
        </p:nvSpPr>
        <p:spPr>
          <a:xfrm>
            <a:off x="1141411" y="1357803"/>
            <a:ext cx="990599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b="1" dirty="0" err="1"/>
              <a:t>Underfitting</a:t>
            </a:r>
            <a:r>
              <a:rPr lang="it-IT" sz="2400" b="1" dirty="0"/>
              <a:t> – Alto </a:t>
            </a:r>
            <a:r>
              <a:rPr lang="it-IT" sz="2400" b="1" dirty="0" err="1"/>
              <a:t>Bias</a:t>
            </a:r>
            <a:r>
              <a:rPr lang="it-IT" sz="2400" b="1" dirty="0"/>
              <a:t>, Bassa Varianza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/>
              <a:t>Il modello è una semplice retta.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b="1" dirty="0"/>
              <a:t>Non riesce a cogliere la forma sinusoidale</a:t>
            </a:r>
            <a:r>
              <a:rPr lang="it-IT" sz="2400" dirty="0"/>
              <a:t> dei dati.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/>
              <a:t>Fa errori sistematici anche sui dati di addestramento.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/>
              <a:t>Questo è un caso tipico di </a:t>
            </a:r>
            <a:r>
              <a:rPr lang="it-IT" sz="2400" b="1" dirty="0" err="1"/>
              <a:t>underfitting</a:t>
            </a:r>
            <a:r>
              <a:rPr lang="it-IT" sz="2400" dirty="0"/>
              <a:t>: il modello è troppo semplice.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9164F767-ACA8-9582-5DDF-4DAB95E28E65}"/>
              </a:ext>
            </a:extLst>
          </p:cNvPr>
          <p:cNvSpPr txBox="1"/>
          <p:nvPr/>
        </p:nvSpPr>
        <p:spPr>
          <a:xfrm>
            <a:off x="1141411" y="3620538"/>
            <a:ext cx="11050589" cy="24314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b="1" dirty="0" err="1"/>
              <a:t>Overfitting</a:t>
            </a:r>
            <a:r>
              <a:rPr lang="it-IT" sz="2400" b="1" dirty="0"/>
              <a:t> – Basso </a:t>
            </a:r>
            <a:r>
              <a:rPr lang="it-IT" sz="2400" b="1" dirty="0" err="1"/>
              <a:t>Bias</a:t>
            </a:r>
            <a:r>
              <a:rPr lang="it-IT" sz="2400" b="1" dirty="0"/>
              <a:t>, Alta Varianza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/>
              <a:t>Il modello si </a:t>
            </a:r>
            <a:r>
              <a:rPr lang="it-IT" sz="2400" b="1" dirty="0"/>
              <a:t>adatta perfettamente ai dati di addestramento</a:t>
            </a:r>
            <a:r>
              <a:rPr lang="it-IT" sz="2400" dirty="0"/>
              <a:t>, inclusi rumori e anomalie.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/>
              <a:t>Ma si comporta </a:t>
            </a:r>
            <a:r>
              <a:rPr lang="it-IT" sz="2400" b="1" dirty="0"/>
              <a:t>male sui nuovi dati</a:t>
            </a:r>
            <a:r>
              <a:rPr lang="it-IT" sz="2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/>
              <a:t>Questo è un caso di </a:t>
            </a:r>
            <a:r>
              <a:rPr lang="it-IT" sz="2400" b="1" dirty="0" err="1"/>
              <a:t>overfitting</a:t>
            </a:r>
            <a:r>
              <a:rPr lang="it-IT" sz="2400" dirty="0"/>
              <a:t>: il modello è troppo complesso e si "lascia ingannare" dal rumore.</a:t>
            </a:r>
          </a:p>
          <a:p>
            <a:pPr algn="ctr"/>
            <a:r>
              <a:rPr lang="it-IT" sz="3200" b="1" dirty="0">
                <a:solidFill>
                  <a:schemeClr val="tx2">
                    <a:lumMod val="50000"/>
                  </a:schemeClr>
                </a:solidFill>
              </a:rPr>
              <a:t>Esempio grafico a seguire</a:t>
            </a:r>
            <a:endParaRPr lang="it-IT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8968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Bias</a:t>
            </a:r>
            <a:r>
              <a:rPr lang="it-IT" dirty="0"/>
              <a:t> si </a:t>
            </a:r>
            <a:r>
              <a:rPr lang="it-IT" dirty="0" err="1"/>
              <a:t>Bias</a:t>
            </a:r>
            <a:r>
              <a:rPr lang="it-IT" dirty="0"/>
              <a:t> no</a:t>
            </a:r>
            <a:br>
              <a:rPr lang="it-IT" dirty="0"/>
            </a:br>
            <a:br>
              <a:rPr lang="it-IT" dirty="0"/>
            </a:br>
            <a:r>
              <a:rPr lang="it-IT" dirty="0"/>
              <a:t>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Osservatorio ANSSAIF IA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11</a:t>
            </a:fld>
            <a:endParaRPr lang="en-US" dirty="0"/>
          </a:p>
        </p:txBody>
      </p:sp>
      <p:pic>
        <p:nvPicPr>
          <p:cNvPr id="6" name="Immagine 5" descr="Immagine che contiene linea, testo, diagramma, Diagramma&#10;&#10;Il contenuto generato dall'IA potrebbe non essere corretto.">
            <a:extLst>
              <a:ext uri="{FF2B5EF4-FFF2-40B4-BE49-F238E27FC236}">
                <a16:creationId xmlns:a16="http://schemas.microsoft.com/office/drawing/2014/main" id="{42EF0528-C433-4DD3-FD00-7831E346F6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04764"/>
            <a:ext cx="12192000" cy="3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261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Bias</a:t>
            </a:r>
            <a:r>
              <a:rPr lang="it-IT" dirty="0"/>
              <a:t> si </a:t>
            </a:r>
            <a:r>
              <a:rPr lang="it-IT" dirty="0" err="1"/>
              <a:t>Bias</a:t>
            </a:r>
            <a:r>
              <a:rPr lang="it-IT" dirty="0"/>
              <a:t> no</a:t>
            </a:r>
            <a:br>
              <a:rPr lang="it-IT" dirty="0"/>
            </a:br>
            <a:br>
              <a:rPr lang="it-IT" dirty="0"/>
            </a:br>
            <a:r>
              <a:rPr lang="it-IT" dirty="0"/>
              <a:t>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Osservatorio ANSSAIF IA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3" name="Segnaposto contenuto 7">
            <a:extLst>
              <a:ext uri="{FF2B5EF4-FFF2-40B4-BE49-F238E27FC236}">
                <a16:creationId xmlns:a16="http://schemas.microsoft.com/office/drawing/2014/main" id="{8AC3CC35-408C-54EA-F72E-5085E89B6F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8152094"/>
              </p:ext>
            </p:extLst>
          </p:nvPr>
        </p:nvGraphicFramePr>
        <p:xfrm>
          <a:off x="1141411" y="1920240"/>
          <a:ext cx="10648807" cy="2529840"/>
        </p:xfrm>
        <a:graphic>
          <a:graphicData uri="http://schemas.openxmlformats.org/drawingml/2006/table">
            <a:tbl>
              <a:tblPr/>
              <a:tblGrid>
                <a:gridCol w="2169825">
                  <a:extLst>
                    <a:ext uri="{9D8B030D-6E8A-4147-A177-3AD203B41FA5}">
                      <a16:colId xmlns:a16="http://schemas.microsoft.com/office/drawing/2014/main" val="1364395929"/>
                    </a:ext>
                  </a:extLst>
                </a:gridCol>
                <a:gridCol w="831273">
                  <a:extLst>
                    <a:ext uri="{9D8B030D-6E8A-4147-A177-3AD203B41FA5}">
                      <a16:colId xmlns:a16="http://schemas.microsoft.com/office/drawing/2014/main" val="4116577560"/>
                    </a:ext>
                  </a:extLst>
                </a:gridCol>
                <a:gridCol w="1413164">
                  <a:extLst>
                    <a:ext uri="{9D8B030D-6E8A-4147-A177-3AD203B41FA5}">
                      <a16:colId xmlns:a16="http://schemas.microsoft.com/office/drawing/2014/main" val="2472900920"/>
                    </a:ext>
                  </a:extLst>
                </a:gridCol>
                <a:gridCol w="1745672">
                  <a:extLst>
                    <a:ext uri="{9D8B030D-6E8A-4147-A177-3AD203B41FA5}">
                      <a16:colId xmlns:a16="http://schemas.microsoft.com/office/drawing/2014/main" val="4224229514"/>
                    </a:ext>
                  </a:extLst>
                </a:gridCol>
                <a:gridCol w="2258291">
                  <a:extLst>
                    <a:ext uri="{9D8B030D-6E8A-4147-A177-3AD203B41FA5}">
                      <a16:colId xmlns:a16="http://schemas.microsoft.com/office/drawing/2014/main" val="1999134873"/>
                    </a:ext>
                  </a:extLst>
                </a:gridCol>
                <a:gridCol w="2230582">
                  <a:extLst>
                    <a:ext uri="{9D8B030D-6E8A-4147-A177-3AD203B41FA5}">
                      <a16:colId xmlns:a16="http://schemas.microsoft.com/office/drawing/2014/main" val="212543726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it-IT" sz="2400" b="1"/>
                        <a:t>Tipo di modello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b="1"/>
                        <a:t>Bias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b="1"/>
                        <a:t>Varianza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Complessità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Costo computazionale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Rischio pratico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571356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2000" b="1"/>
                        <a:t>Underfitting</a:t>
                      </a:r>
                      <a:r>
                        <a:rPr lang="it-IT" sz="2000"/>
                        <a:t> (modello semplice)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Alto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Basso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0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Bassa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0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Basso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0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Fa errori sistematici, ma stabili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720417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2000" b="1"/>
                        <a:t>Overfitting</a:t>
                      </a:r>
                      <a:r>
                        <a:rPr lang="it-IT" sz="2000"/>
                        <a:t> (modello complesso)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Basso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Alto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0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Alta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0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Alto (memoria, tempo, calcolo)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0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Fa errori gravi su dati nuovi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0888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89797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F29DB9-41B0-0357-4724-5DFE8DBAB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Bias² (pregiudizio al quadrato)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984BA2C-452A-69A4-2CE4-655D5A511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Osservatorio ANSSAIF IA</a:t>
            </a:r>
            <a:endParaRPr lang="en-US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73E6D56-CF4E-30F5-C584-F3C9DCFF3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12" name="Segnaposto contenuto 7">
            <a:extLst>
              <a:ext uri="{FF2B5EF4-FFF2-40B4-BE49-F238E27FC236}">
                <a16:creationId xmlns:a16="http://schemas.microsoft.com/office/drawing/2014/main" id="{F85045DC-EECE-3C45-9C54-12736236508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6665443"/>
              </p:ext>
            </p:extLst>
          </p:nvPr>
        </p:nvGraphicFramePr>
        <p:xfrm>
          <a:off x="1141409" y="1828800"/>
          <a:ext cx="10316299" cy="3322320"/>
        </p:xfrm>
        <a:graphic>
          <a:graphicData uri="http://schemas.openxmlformats.org/drawingml/2006/table">
            <a:tbl>
              <a:tblPr/>
              <a:tblGrid>
                <a:gridCol w="2751718">
                  <a:extLst>
                    <a:ext uri="{9D8B030D-6E8A-4147-A177-3AD203B41FA5}">
                      <a16:colId xmlns:a16="http://schemas.microsoft.com/office/drawing/2014/main" val="529446836"/>
                    </a:ext>
                  </a:extLst>
                </a:gridCol>
                <a:gridCol w="2258291">
                  <a:extLst>
                    <a:ext uri="{9D8B030D-6E8A-4147-A177-3AD203B41FA5}">
                      <a16:colId xmlns:a16="http://schemas.microsoft.com/office/drawing/2014/main" val="2393472814"/>
                    </a:ext>
                  </a:extLst>
                </a:gridCol>
                <a:gridCol w="2396837">
                  <a:extLst>
                    <a:ext uri="{9D8B030D-6E8A-4147-A177-3AD203B41FA5}">
                      <a16:colId xmlns:a16="http://schemas.microsoft.com/office/drawing/2014/main" val="1798672456"/>
                    </a:ext>
                  </a:extLst>
                </a:gridCol>
                <a:gridCol w="2909453">
                  <a:extLst>
                    <a:ext uri="{9D8B030D-6E8A-4147-A177-3AD203B41FA5}">
                      <a16:colId xmlns:a16="http://schemas.microsoft.com/office/drawing/2014/main" val="34095305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it-IT" sz="2800" b="1"/>
                        <a:t>Tipo di bias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800" b="1"/>
                        <a:t>Campo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800" b="1" dirty="0"/>
                        <a:t>Cosa implica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800" b="1" dirty="0"/>
                        <a:t>Perché è importante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643127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2400" dirty="0" err="1"/>
                        <a:t>Bias</a:t>
                      </a:r>
                      <a:r>
                        <a:rPr lang="it-IT" sz="2400" dirty="0"/>
                        <a:t> tecnico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/>
                        <a:t>Matematica / Statistica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dirty="0"/>
                        <a:t>Semplificazione dei modelli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dirty="0"/>
                        <a:t>Utilizzato per migliorare le performance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268743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2400"/>
                        <a:t>Bias etico / sociale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/>
                        <a:t>Etica / Società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2400" dirty="0"/>
                    </a:p>
                    <a:p>
                      <a:r>
                        <a:rPr lang="it-IT" sz="2400" dirty="0"/>
                        <a:t>Pregiudizio nei dati o nei modelli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2400" dirty="0"/>
                    </a:p>
                    <a:p>
                      <a:r>
                        <a:rPr lang="it-IT" sz="2400" dirty="0"/>
                        <a:t>Va combattuto per evitare discriminazioni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75050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90868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F29DB9-41B0-0357-4724-5DFE8DBAB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Bias² (pregiudizio al quadrato)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984BA2C-452A-69A4-2CE4-655D5A511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Osservatorio ANSSAIF IA</a:t>
            </a:r>
            <a:endParaRPr lang="en-US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73E6D56-CF4E-30F5-C584-F3C9DCFF3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8" name="Segnaposto contenuto 7">
            <a:extLst>
              <a:ext uri="{FF2B5EF4-FFF2-40B4-BE49-F238E27FC236}">
                <a16:creationId xmlns:a16="http://schemas.microsoft.com/office/drawing/2014/main" id="{933535AC-A20D-FD78-8B57-BCFB39977F2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41413" y="2923064"/>
          <a:ext cx="9906000" cy="2804160"/>
        </p:xfrm>
        <a:graphic>
          <a:graphicData uri="http://schemas.openxmlformats.org/drawingml/2006/table">
            <a:tbl>
              <a:tblPr/>
              <a:tblGrid>
                <a:gridCol w="3499860">
                  <a:extLst>
                    <a:ext uri="{9D8B030D-6E8A-4147-A177-3AD203B41FA5}">
                      <a16:colId xmlns:a16="http://schemas.microsoft.com/office/drawing/2014/main" val="1409375339"/>
                    </a:ext>
                  </a:extLst>
                </a:gridCol>
                <a:gridCol w="6406140">
                  <a:extLst>
                    <a:ext uri="{9D8B030D-6E8A-4147-A177-3AD203B41FA5}">
                      <a16:colId xmlns:a16="http://schemas.microsoft.com/office/drawing/2014/main" val="38997808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it-IT" sz="2800" b="1"/>
                        <a:t>Fase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800" b="1" dirty="0"/>
                        <a:t>Esempio di </a:t>
                      </a:r>
                      <a:r>
                        <a:rPr lang="it-IT" sz="2800" b="1" dirty="0" err="1"/>
                        <a:t>Bias</a:t>
                      </a:r>
                      <a:r>
                        <a:rPr lang="it-IT" sz="2800" b="1" dirty="0"/>
                        <a:t> nocivi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198563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2400"/>
                        <a:t>Raccolta dati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/>
                        <a:t>Campioni non rappresentativi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517413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2400"/>
                        <a:t>Pulizia dati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/>
                        <a:t>Eliminazione selettiva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873634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2400"/>
                        <a:t>Progettazione modello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/>
                        <a:t>Metriche inadeguate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786377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2400"/>
                        <a:t>Addestramento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/>
                        <a:t>Algoritmo che amplifica distorsioni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927902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2400"/>
                        <a:t>Deployment (uso)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dirty="0"/>
                        <a:t>Feedback loop dai comportamenti umani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8873501"/>
                  </a:ext>
                </a:extLst>
              </a:tr>
            </a:tbl>
          </a:graphicData>
        </a:graphic>
      </p:graphicFrame>
      <p:sp>
        <p:nvSpPr>
          <p:cNvPr id="9" name="CasellaDiTesto 8">
            <a:extLst>
              <a:ext uri="{FF2B5EF4-FFF2-40B4-BE49-F238E27FC236}">
                <a16:creationId xmlns:a16="http://schemas.microsoft.com/office/drawing/2014/main" id="{8C25D601-FB9D-65BC-6814-E0EF010BFDD4}"/>
              </a:ext>
            </a:extLst>
          </p:cNvPr>
          <p:cNvSpPr txBox="1"/>
          <p:nvPr/>
        </p:nvSpPr>
        <p:spPr>
          <a:xfrm>
            <a:off x="1141411" y="1790878"/>
            <a:ext cx="95681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I </a:t>
            </a:r>
            <a:r>
              <a:rPr lang="it-IT" sz="2800" dirty="0" err="1"/>
              <a:t>Bias</a:t>
            </a:r>
            <a:r>
              <a:rPr lang="it-IT" sz="2800" dirty="0"/>
              <a:t> che possiamo evitare facendo attenzione ad una corretta gestione della </a:t>
            </a:r>
            <a:r>
              <a:rPr lang="it-IT" sz="2800" b="1" dirty="0"/>
              <a:t>progettazione di una AI</a:t>
            </a:r>
            <a:r>
              <a:rPr lang="it-IT" sz="28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3593073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F29DB9-41B0-0357-4724-5DFE8DBAB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Bias² (pregiudizio al quadrato)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A548A67-329E-81C4-F164-211BA54A8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Noi avremo sempre passioni e pregiudizi, </a:t>
            </a:r>
          </a:p>
          <a:p>
            <a:pPr marL="0" indent="0">
              <a:buNone/>
            </a:pPr>
            <a:r>
              <a:rPr lang="it-IT" dirty="0"/>
              <a:t>poiché il nostro destino è di essere prigionieri dei pregiudizi e delle passioni</a:t>
            </a:r>
          </a:p>
          <a:p>
            <a:pPr marL="0" indent="0">
              <a:buNone/>
            </a:pPr>
            <a:r>
              <a:rPr lang="it-IT" sz="3200" dirty="0"/>
              <a:t>Voltaire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984BA2C-452A-69A4-2CE4-655D5A511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Osservatorio ANSSAIF IA</a:t>
            </a:r>
            <a:endParaRPr lang="en-US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73E6D56-CF4E-30F5-C584-F3C9DCFF3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9642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F29DB9-41B0-0357-4724-5DFE8DBAB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Bias² (pregiudizio al quadrato)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984BA2C-452A-69A4-2CE4-655D5A511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Osservatorio ANSSAIF IA</a:t>
            </a:r>
            <a:endParaRPr lang="en-US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73E6D56-CF4E-30F5-C584-F3C9DCFF3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16</a:t>
            </a:fld>
            <a:endParaRPr lang="en-US" dirty="0"/>
          </a:p>
        </p:txBody>
      </p:sp>
      <p:pic>
        <p:nvPicPr>
          <p:cNvPr id="9" name="Segnaposto contenuto 8" descr="Immagine che contiene testo, Viso umano, vestiti, persona&#10;&#10;Il contenuto generato dall'IA potrebbe non essere corretto.">
            <a:extLst>
              <a:ext uri="{FF2B5EF4-FFF2-40B4-BE49-F238E27FC236}">
                <a16:creationId xmlns:a16="http://schemas.microsoft.com/office/drawing/2014/main" id="{7B78D955-B025-D5E3-40EC-56350355BE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65652" y="1693061"/>
            <a:ext cx="6457519" cy="4190213"/>
          </a:xfrm>
        </p:spPr>
      </p:pic>
    </p:spTree>
    <p:extLst>
      <p:ext uri="{BB962C8B-B14F-4D97-AF65-F5344CB8AC3E}">
        <p14:creationId xmlns:p14="http://schemas.microsoft.com/office/powerpoint/2010/main" val="5918408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3685258"/>
          </a:xfrm>
        </p:spPr>
        <p:txBody>
          <a:bodyPr>
            <a:normAutofit/>
          </a:bodyPr>
          <a:lstStyle/>
          <a:p>
            <a:r>
              <a:rPr lang="it-IT" dirty="0"/>
              <a:t>Se vi è piaciuto condividete con </a:t>
            </a: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altri</a:t>
            </a:r>
            <a:br>
              <a:rPr lang="it-IT" dirty="0"/>
            </a:br>
            <a:r>
              <a:rPr lang="it-IT" dirty="0"/>
              <a:t>se non vi è piaciuto condividete con </a:t>
            </a:r>
            <a:r>
              <a:rPr lang="it-IT" dirty="0">
                <a:solidFill>
                  <a:srgbClr val="FF0000"/>
                </a:solidFill>
              </a:rPr>
              <a:t>me</a:t>
            </a:r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r>
              <a:rPr lang="it-IT" dirty="0"/>
              <a:t>Grazie per l’attenzione e Arrivederci!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41412" y="4760913"/>
            <a:ext cx="9905999" cy="1030288"/>
          </a:xfrm>
        </p:spPr>
        <p:txBody>
          <a:bodyPr/>
          <a:lstStyle/>
          <a:p>
            <a:pPr marL="0" indent="0">
              <a:buNone/>
            </a:pPr>
            <a:r>
              <a:rPr lang="it-IT" dirty="0">
                <a:hlinkClick r:id="rId2"/>
              </a:rPr>
              <a:t>carla.trabuio@gmail.com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Osservatorio ANSSAIF IA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113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Agenda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it-IT" dirty="0"/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Cosa sono i </a:t>
            </a:r>
            <a:r>
              <a:rPr lang="it-IT" dirty="0" err="1"/>
              <a:t>Bias</a:t>
            </a:r>
            <a:r>
              <a:rPr lang="it-IT" dirty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Come vengono introdotti i </a:t>
            </a:r>
            <a:r>
              <a:rPr lang="it-IT" dirty="0" err="1"/>
              <a:t>Bias</a:t>
            </a:r>
            <a:r>
              <a:rPr lang="it-IT" dirty="0"/>
              <a:t> in una AI?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 err="1"/>
              <a:t>Bias</a:t>
            </a:r>
            <a:r>
              <a:rPr lang="it-IT" dirty="0"/>
              <a:t> si </a:t>
            </a:r>
            <a:r>
              <a:rPr lang="it-IT" dirty="0" err="1"/>
              <a:t>Bias</a:t>
            </a:r>
            <a:r>
              <a:rPr lang="it-IT" dirty="0"/>
              <a:t> no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Bias² (pregiudizio al quadrato)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Osservatorio ANSSAIF IA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087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Cosa sono i </a:t>
            </a:r>
            <a:r>
              <a:rPr lang="it-IT" dirty="0" err="1"/>
              <a:t>Bias</a:t>
            </a:r>
            <a:r>
              <a:rPr lang="it-IT" dirty="0"/>
              <a:t>?</a:t>
            </a:r>
            <a:br>
              <a:rPr lang="it-IT" dirty="0"/>
            </a:br>
            <a:br>
              <a:rPr lang="it-IT" dirty="0"/>
            </a:br>
            <a:br>
              <a:rPr lang="it-IT" dirty="0"/>
            </a:br>
            <a:r>
              <a:rPr lang="it-IT" dirty="0"/>
              <a:t>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Osservatorio ANSSAIF IA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71416024-C07C-269C-838D-16CFC8105C6F}"/>
              </a:ext>
            </a:extLst>
          </p:cNvPr>
          <p:cNvSpPr txBox="1"/>
          <p:nvPr/>
        </p:nvSpPr>
        <p:spPr>
          <a:xfrm>
            <a:off x="1141411" y="1222724"/>
            <a:ext cx="10778836" cy="3600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200" dirty="0"/>
              <a:t>Il </a:t>
            </a:r>
            <a:r>
              <a:rPr lang="it-IT" sz="3200" dirty="0" err="1"/>
              <a:t>bias</a:t>
            </a:r>
            <a:r>
              <a:rPr lang="it-IT" sz="3200" dirty="0"/>
              <a:t> nell’intelligenza artificiale è una combinazione di tendenze implicite, condizionamenti appresi e pregiudizi presenti nei dati o nelle scelte progettuali. </a:t>
            </a:r>
          </a:p>
          <a:p>
            <a:r>
              <a:rPr lang="it-IT" sz="3200" dirty="0"/>
              <a:t>I </a:t>
            </a:r>
            <a:r>
              <a:rPr lang="it-IT" sz="3200" dirty="0" err="1"/>
              <a:t>Bias</a:t>
            </a:r>
            <a:r>
              <a:rPr lang="it-IT" sz="3200" dirty="0"/>
              <a:t> influenzano le decisioni del modello di Intelligenza Artificiale.</a:t>
            </a:r>
          </a:p>
          <a:p>
            <a:r>
              <a:rPr lang="it-IT" sz="3200" dirty="0"/>
              <a:t>Tale influenza </a:t>
            </a:r>
            <a:r>
              <a:rPr lang="it-IT" sz="3600" b="1" dirty="0">
                <a:solidFill>
                  <a:schemeClr val="tx2">
                    <a:lumMod val="75000"/>
                  </a:schemeClr>
                </a:solidFill>
              </a:rPr>
              <a:t>può essere voluta</a:t>
            </a:r>
            <a:r>
              <a:rPr lang="it-IT" sz="3200" dirty="0"/>
              <a:t>, se nota, </a:t>
            </a:r>
          </a:p>
          <a:p>
            <a:r>
              <a:rPr lang="it-IT" sz="3200" dirty="0"/>
              <a:t>oppure non desiderata, se nascosta o difficile da individuare.</a:t>
            </a:r>
          </a:p>
        </p:txBody>
      </p:sp>
    </p:spTree>
    <p:extLst>
      <p:ext uri="{BB962C8B-B14F-4D97-AF65-F5344CB8AC3E}">
        <p14:creationId xmlns:p14="http://schemas.microsoft.com/office/powerpoint/2010/main" val="2828699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Come vengono introdotti i </a:t>
            </a:r>
            <a:r>
              <a:rPr lang="it-IT" dirty="0" err="1"/>
              <a:t>Bias</a:t>
            </a:r>
            <a:r>
              <a:rPr lang="it-IT" dirty="0"/>
              <a:t> in una AI?</a:t>
            </a:r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r>
              <a:rPr lang="it-IT" dirty="0"/>
              <a:t>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Osservatorio ANSSAIF IA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05C2939C-45EB-09BD-C945-B4F29F124801}"/>
              </a:ext>
            </a:extLst>
          </p:cNvPr>
          <p:cNvGraphicFramePr>
            <a:graphicFrameLocks noGrp="1"/>
          </p:cNvGraphicFramePr>
          <p:nvPr/>
        </p:nvGraphicFramePr>
        <p:xfrm>
          <a:off x="1141412" y="951807"/>
          <a:ext cx="9906000" cy="4389120"/>
        </p:xfrm>
        <a:graphic>
          <a:graphicData uri="http://schemas.openxmlformats.org/drawingml/2006/table">
            <a:tbl>
              <a:tblPr/>
              <a:tblGrid>
                <a:gridCol w="3302000">
                  <a:extLst>
                    <a:ext uri="{9D8B030D-6E8A-4147-A177-3AD203B41FA5}">
                      <a16:colId xmlns:a16="http://schemas.microsoft.com/office/drawing/2014/main" val="2702171093"/>
                    </a:ext>
                  </a:extLst>
                </a:gridCol>
                <a:gridCol w="4063281">
                  <a:extLst>
                    <a:ext uri="{9D8B030D-6E8A-4147-A177-3AD203B41FA5}">
                      <a16:colId xmlns:a16="http://schemas.microsoft.com/office/drawing/2014/main" val="3088242039"/>
                    </a:ext>
                  </a:extLst>
                </a:gridCol>
                <a:gridCol w="2540719">
                  <a:extLst>
                    <a:ext uri="{9D8B030D-6E8A-4147-A177-3AD203B41FA5}">
                      <a16:colId xmlns:a16="http://schemas.microsoft.com/office/drawing/2014/main" val="401685521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it-IT" sz="2400" b="1"/>
                        <a:t>Tipo di Bias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b="1" dirty="0"/>
                        <a:t>Cosa causa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b="1" dirty="0"/>
                        <a:t>Dove si manifesta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367315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2000"/>
                        <a:t>Rappresentazione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000" dirty="0"/>
                        <a:t>Dati </a:t>
                      </a:r>
                      <a:r>
                        <a:rPr lang="it-IT" sz="24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inclusivi</a:t>
                      </a:r>
                      <a:r>
                        <a:rPr lang="it-IT" sz="2000" dirty="0"/>
                        <a:t>/esclusivi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Dataset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327534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2000"/>
                        <a:t>Selezione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000" dirty="0"/>
                        <a:t>Campioni </a:t>
                      </a:r>
                      <a:r>
                        <a:rPr lang="it-IT" sz="24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perfetti</a:t>
                      </a:r>
                      <a:r>
                        <a:rPr lang="it-IT" sz="2000" dirty="0"/>
                        <a:t>/distorti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000" dirty="0"/>
                        <a:t>Raccolta dati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572337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2000"/>
                        <a:t>Etichettatura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000" dirty="0"/>
                        <a:t>Giudizi </a:t>
                      </a:r>
                      <a:r>
                        <a:rPr lang="it-IT" sz="24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giusti</a:t>
                      </a:r>
                      <a:r>
                        <a:rPr lang="it-IT" sz="2000" dirty="0"/>
                        <a:t>/sbagliati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Addestramento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289407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2000" dirty="0"/>
                        <a:t>Storico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000" dirty="0"/>
                        <a:t>Decisioni passate </a:t>
                      </a:r>
                      <a:r>
                        <a:rPr lang="it-IT" sz="24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giuste</a:t>
                      </a:r>
                      <a:r>
                        <a:rPr lang="it-IT" sz="2000" dirty="0"/>
                        <a:t>/ingiuste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000" dirty="0"/>
                        <a:t>Storia dei dati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8987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Conferma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Rafforzamento idee preesistenti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Uso/interfaccia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362531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2000"/>
                        <a:t>Algoritmico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000" dirty="0"/>
                        <a:t>Funzioni o regole </a:t>
                      </a:r>
                      <a:r>
                        <a:rPr lang="it-IT" sz="24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corrette</a:t>
                      </a:r>
                      <a:r>
                        <a:rPr lang="it-IT" sz="2000" dirty="0"/>
                        <a:t>/scorrette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000"/>
                        <a:t>Progetto tecnico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9481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Feedback loop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b="1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Rinforzo automatico dei risultati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Fase di uso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2698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1584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Bias</a:t>
            </a:r>
            <a:r>
              <a:rPr lang="it-IT" dirty="0"/>
              <a:t> si </a:t>
            </a:r>
            <a:r>
              <a:rPr lang="it-IT" dirty="0" err="1"/>
              <a:t>Bias</a:t>
            </a:r>
            <a:r>
              <a:rPr lang="it-IT" dirty="0"/>
              <a:t> no</a:t>
            </a:r>
            <a:br>
              <a:rPr lang="it-IT" dirty="0"/>
            </a:br>
            <a:br>
              <a:rPr lang="it-IT" dirty="0"/>
            </a:br>
            <a:r>
              <a:rPr lang="it-IT" dirty="0"/>
              <a:t>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Osservatorio ANSSAIF IA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71416024-C07C-269C-838D-16CFC8105C6F}"/>
              </a:ext>
            </a:extLst>
          </p:cNvPr>
          <p:cNvSpPr txBox="1"/>
          <p:nvPr/>
        </p:nvSpPr>
        <p:spPr>
          <a:xfrm>
            <a:off x="1141411" y="1222724"/>
            <a:ext cx="1077883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600" dirty="0"/>
              <a:t>Ma se questi </a:t>
            </a:r>
            <a:r>
              <a:rPr lang="it-IT" sz="3600" dirty="0" err="1"/>
              <a:t>Bias</a:t>
            </a:r>
            <a:r>
              <a:rPr lang="it-IT" sz="3600" dirty="0"/>
              <a:t> possono anche essere usati per confermare  o per dare dei riscontri alla AI stessa, ad esempio per migliorare le sue capacità di risposta, la domanda che ci si pone è…</a:t>
            </a:r>
          </a:p>
          <a:p>
            <a:endParaRPr lang="it-IT" sz="3600" b="1" dirty="0"/>
          </a:p>
          <a:p>
            <a:endParaRPr lang="it-IT" sz="3600" b="1" dirty="0"/>
          </a:p>
          <a:p>
            <a:pPr algn="ctr"/>
            <a:r>
              <a:rPr lang="it-IT" sz="3600" b="1" dirty="0">
                <a:solidFill>
                  <a:schemeClr val="tx2">
                    <a:lumMod val="75000"/>
                  </a:schemeClr>
                </a:solidFill>
              </a:rPr>
              <a:t>Li usiamo o non li usiamo? </a:t>
            </a:r>
            <a:endParaRPr lang="it-IT" sz="36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878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Bias</a:t>
            </a:r>
            <a:r>
              <a:rPr lang="it-IT" dirty="0"/>
              <a:t> si </a:t>
            </a:r>
            <a:r>
              <a:rPr lang="it-IT" dirty="0" err="1"/>
              <a:t>Bias</a:t>
            </a:r>
            <a:r>
              <a:rPr lang="it-IT" dirty="0"/>
              <a:t> no</a:t>
            </a:r>
            <a:br>
              <a:rPr lang="it-IT" dirty="0"/>
            </a:br>
            <a:br>
              <a:rPr lang="it-IT" dirty="0"/>
            </a:br>
            <a:r>
              <a:rPr lang="it-IT" dirty="0"/>
              <a:t>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Osservatorio</a:t>
            </a:r>
            <a:r>
              <a:rPr lang="en-US" dirty="0"/>
              <a:t> ANSSAIF IA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71416024-C07C-269C-838D-16CFC8105C6F}"/>
              </a:ext>
            </a:extLst>
          </p:cNvPr>
          <p:cNvSpPr txBox="1"/>
          <p:nvPr/>
        </p:nvSpPr>
        <p:spPr>
          <a:xfrm>
            <a:off x="1141411" y="1222724"/>
            <a:ext cx="10778836" cy="4339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200" dirty="0"/>
              <a:t>Occorre qualche concetto in più per decidere:</a:t>
            </a:r>
          </a:p>
          <a:p>
            <a:endParaRPr lang="it-IT" sz="2400" b="1" dirty="0"/>
          </a:p>
          <a:p>
            <a:r>
              <a:rPr lang="it-IT" sz="2400" b="1" dirty="0" err="1"/>
              <a:t>Bias</a:t>
            </a:r>
            <a:r>
              <a:rPr lang="it-IT" sz="2400" dirty="0"/>
              <a:t> (come pregiudizio del modello): È l’errore introdotto da ipotesi </a:t>
            </a:r>
            <a:r>
              <a:rPr lang="it-IT" sz="2400" b="1" dirty="0">
                <a:solidFill>
                  <a:srgbClr val="FF0000"/>
                </a:solidFill>
              </a:rPr>
              <a:t>troppo</a:t>
            </a:r>
            <a:r>
              <a:rPr lang="it-IT" sz="2400" dirty="0"/>
              <a:t> semplici fatte dal modello. Un modello con alto </a:t>
            </a:r>
            <a:r>
              <a:rPr lang="it-IT" sz="2400" dirty="0" err="1"/>
              <a:t>bias</a:t>
            </a:r>
            <a:r>
              <a:rPr lang="it-IT" sz="2400" dirty="0"/>
              <a:t> è "troppo rigido", cioè non riesce a cogliere le complessità nei dati. </a:t>
            </a:r>
          </a:p>
          <a:p>
            <a:r>
              <a:rPr lang="it-IT" sz="2000" i="1" dirty="0"/>
              <a:t>Risultato</a:t>
            </a:r>
            <a:r>
              <a:rPr lang="it-IT" sz="2000" dirty="0"/>
              <a:t>: </a:t>
            </a:r>
            <a:r>
              <a:rPr lang="it-IT" sz="2000" dirty="0" err="1"/>
              <a:t>sottoprevede</a:t>
            </a:r>
            <a:r>
              <a:rPr lang="it-IT" sz="2000" dirty="0"/>
              <a:t> o sottostima i risultati → si chiama </a:t>
            </a:r>
            <a:r>
              <a:rPr lang="it-IT" sz="2000" dirty="0" err="1"/>
              <a:t>underfitting</a:t>
            </a:r>
            <a:r>
              <a:rPr lang="it-IT" sz="2000" dirty="0"/>
              <a:t>.</a:t>
            </a:r>
          </a:p>
          <a:p>
            <a:endParaRPr lang="it-IT" sz="2400" b="1" dirty="0"/>
          </a:p>
          <a:p>
            <a:r>
              <a:rPr lang="it-IT" sz="2400" b="1" dirty="0"/>
              <a:t>Varianza</a:t>
            </a:r>
            <a:r>
              <a:rPr lang="it-IT" sz="2400" dirty="0"/>
              <a:t> (come instabilità del modello): È l’errore causato dalla </a:t>
            </a:r>
            <a:r>
              <a:rPr lang="it-IT" sz="2400" b="1" dirty="0">
                <a:solidFill>
                  <a:srgbClr val="FF0000"/>
                </a:solidFill>
              </a:rPr>
              <a:t>troppa</a:t>
            </a:r>
            <a:r>
              <a:rPr lang="it-IT" sz="2400" dirty="0"/>
              <a:t> sensibilità del modello ai dati di addestramento. Un modello con alta varianza è "troppo flessibile", cioè si adatta troppo anche al rumore dei dati.</a:t>
            </a:r>
          </a:p>
          <a:p>
            <a:r>
              <a:rPr lang="it-IT" sz="2000" i="1" dirty="0"/>
              <a:t>Risultato</a:t>
            </a:r>
            <a:r>
              <a:rPr lang="it-IT" sz="2000" dirty="0"/>
              <a:t>: funziona bene sui dati di addestramento, ma male sui nuovi dati → si chiama </a:t>
            </a:r>
            <a:r>
              <a:rPr lang="it-IT" sz="2000" dirty="0" err="1"/>
              <a:t>overfitting</a:t>
            </a:r>
            <a:r>
              <a:rPr lang="it-IT" sz="2000" dirty="0"/>
              <a:t>.</a:t>
            </a:r>
            <a:r>
              <a:rPr lang="it-IT" sz="32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it-IT" sz="32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549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Bias</a:t>
            </a:r>
            <a:r>
              <a:rPr lang="it-IT" dirty="0"/>
              <a:t> si </a:t>
            </a:r>
            <a:r>
              <a:rPr lang="it-IT" dirty="0" err="1"/>
              <a:t>Bias</a:t>
            </a:r>
            <a:r>
              <a:rPr lang="it-IT" dirty="0"/>
              <a:t> no</a:t>
            </a:r>
            <a:br>
              <a:rPr lang="it-IT" dirty="0"/>
            </a:br>
            <a:br>
              <a:rPr lang="it-IT" dirty="0"/>
            </a:br>
            <a:r>
              <a:rPr lang="it-IT" dirty="0"/>
              <a:t>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Osservatorio ANSSAIF IA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71416024-C07C-269C-838D-16CFC8105C6F}"/>
              </a:ext>
            </a:extLst>
          </p:cNvPr>
          <p:cNvSpPr txBox="1"/>
          <p:nvPr/>
        </p:nvSpPr>
        <p:spPr>
          <a:xfrm>
            <a:off x="1141411" y="1111884"/>
            <a:ext cx="10778836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200" b="1" dirty="0">
                <a:solidFill>
                  <a:schemeClr val="tx2">
                    <a:lumMod val="75000"/>
                  </a:schemeClr>
                </a:solidFill>
              </a:rPr>
              <a:t>Il problema</a:t>
            </a:r>
          </a:p>
          <a:p>
            <a:r>
              <a:rPr lang="it-IT" sz="3200" dirty="0"/>
              <a:t>Riducendo il </a:t>
            </a:r>
            <a:r>
              <a:rPr lang="it-IT" sz="3200" dirty="0" err="1"/>
              <a:t>bias</a:t>
            </a:r>
            <a:r>
              <a:rPr lang="it-IT" sz="3200" dirty="0"/>
              <a:t> (rendi il modello più complesso), aumenta la varianza. Riducendo la varianza (modello semplice), aumenta il </a:t>
            </a:r>
            <a:r>
              <a:rPr lang="it-IT" sz="3200" dirty="0" err="1"/>
              <a:t>bias</a:t>
            </a:r>
            <a:r>
              <a:rPr lang="it-IT" sz="3200" dirty="0"/>
              <a:t>. Quindi non si possono eliminare entrambi. </a:t>
            </a:r>
          </a:p>
          <a:p>
            <a:r>
              <a:rPr lang="it-IT" sz="3200" i="1" dirty="0"/>
              <a:t>Bisogna trovare un equilibrio: </a:t>
            </a:r>
            <a:r>
              <a:rPr lang="it-IT" sz="3200" dirty="0"/>
              <a:t>abbastanza flessibilità da imparare, ma non troppa da confondersi.</a:t>
            </a:r>
          </a:p>
          <a:p>
            <a:r>
              <a:rPr lang="it-IT" sz="3200" b="1" dirty="0">
                <a:solidFill>
                  <a:schemeClr val="tx2">
                    <a:lumMod val="75000"/>
                  </a:schemeClr>
                </a:solidFill>
              </a:rPr>
              <a:t>Obiettivo</a:t>
            </a:r>
          </a:p>
          <a:p>
            <a:r>
              <a:rPr lang="it-IT" sz="3200" dirty="0"/>
              <a:t>Trovare il punto giusto dove: il modello impara bene dai dati, generalizza bene su dati nuovi, </a:t>
            </a:r>
          </a:p>
          <a:p>
            <a:r>
              <a:rPr lang="it-IT" sz="3200" dirty="0"/>
              <a:t>ha un errore totale minimo (bias² + varianza + rumore)</a:t>
            </a:r>
          </a:p>
        </p:txBody>
      </p:sp>
    </p:spTree>
    <p:extLst>
      <p:ext uri="{BB962C8B-B14F-4D97-AF65-F5344CB8AC3E}">
        <p14:creationId xmlns:p14="http://schemas.microsoft.com/office/powerpoint/2010/main" val="918171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Bias</a:t>
            </a:r>
            <a:r>
              <a:rPr lang="it-IT" dirty="0"/>
              <a:t> si </a:t>
            </a:r>
            <a:r>
              <a:rPr lang="it-IT" dirty="0" err="1"/>
              <a:t>Bias</a:t>
            </a:r>
            <a:r>
              <a:rPr lang="it-IT" dirty="0"/>
              <a:t> no</a:t>
            </a:r>
            <a:br>
              <a:rPr lang="it-IT" dirty="0"/>
            </a:br>
            <a:br>
              <a:rPr lang="it-IT" dirty="0"/>
            </a:br>
            <a:r>
              <a:rPr lang="it-IT" dirty="0"/>
              <a:t>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Osservatorio ANSSAIF IA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71416024-C07C-269C-838D-16CFC8105C6F}"/>
              </a:ext>
            </a:extLst>
          </p:cNvPr>
          <p:cNvSpPr txBox="1"/>
          <p:nvPr/>
        </p:nvSpPr>
        <p:spPr>
          <a:xfrm>
            <a:off x="1602074" y="1526554"/>
            <a:ext cx="944533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200" b="1" dirty="0"/>
              <a:t>I modelli semplici </a:t>
            </a:r>
            <a:r>
              <a:rPr lang="it-IT" sz="3200" dirty="0"/>
              <a:t>(es. regressione lineare) tendono ad avere alto </a:t>
            </a:r>
            <a:r>
              <a:rPr lang="it-IT" sz="3200" dirty="0" err="1"/>
              <a:t>bias</a:t>
            </a:r>
            <a:r>
              <a:rPr lang="it-IT" sz="3200" dirty="0"/>
              <a:t> e bassa varianza.</a:t>
            </a:r>
          </a:p>
          <a:p>
            <a:endParaRPr lang="it-IT" sz="3200" b="1" dirty="0"/>
          </a:p>
          <a:p>
            <a:r>
              <a:rPr lang="it-IT" sz="3200" b="1" dirty="0"/>
              <a:t>I modelli complessi </a:t>
            </a:r>
            <a:r>
              <a:rPr lang="it-IT" sz="3200" dirty="0"/>
              <a:t>(es. reti neurali profonde – deep learning) tendono ad avere basso </a:t>
            </a:r>
            <a:r>
              <a:rPr lang="it-IT" sz="3200" dirty="0" err="1"/>
              <a:t>bias</a:t>
            </a:r>
            <a:r>
              <a:rPr lang="it-IT" sz="3200" dirty="0"/>
              <a:t> e alta varianza.</a:t>
            </a:r>
          </a:p>
          <a:p>
            <a:endParaRPr lang="it-IT" sz="3200" b="1" dirty="0"/>
          </a:p>
          <a:p>
            <a:r>
              <a:rPr lang="it-IT" sz="3200" b="1" dirty="0"/>
              <a:t>Tecniche come </a:t>
            </a:r>
            <a:r>
              <a:rPr lang="it-IT" sz="3200" b="1" dirty="0" err="1"/>
              <a:t>regularization</a:t>
            </a:r>
            <a:r>
              <a:rPr lang="it-IT" sz="3200" b="1" dirty="0"/>
              <a:t>, cross-</a:t>
            </a:r>
            <a:r>
              <a:rPr lang="it-IT" sz="3200" b="1" dirty="0" err="1"/>
              <a:t>validation</a:t>
            </a:r>
            <a:r>
              <a:rPr lang="it-IT" sz="3200" b="1" dirty="0"/>
              <a:t>, ensemble learning </a:t>
            </a:r>
            <a:r>
              <a:rPr lang="it-IT" sz="3200" dirty="0"/>
              <a:t>(es. Random </a:t>
            </a:r>
            <a:r>
              <a:rPr lang="it-IT" sz="3200" dirty="0" err="1"/>
              <a:t>Forest</a:t>
            </a:r>
            <a:r>
              <a:rPr lang="it-IT" sz="3200" dirty="0"/>
              <a:t>) aiutano a gestire il compromesso.</a:t>
            </a:r>
          </a:p>
        </p:txBody>
      </p:sp>
    </p:spTree>
    <p:extLst>
      <p:ext uri="{BB962C8B-B14F-4D97-AF65-F5344CB8AC3E}">
        <p14:creationId xmlns:p14="http://schemas.microsoft.com/office/powerpoint/2010/main" val="1040253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Bias</a:t>
            </a:r>
            <a:r>
              <a:rPr lang="it-IT" dirty="0"/>
              <a:t> si </a:t>
            </a:r>
            <a:r>
              <a:rPr lang="it-IT" dirty="0" err="1"/>
              <a:t>Bias</a:t>
            </a:r>
            <a:r>
              <a:rPr lang="it-IT" dirty="0"/>
              <a:t> no</a:t>
            </a:r>
            <a:br>
              <a:rPr lang="it-IT" dirty="0"/>
            </a:br>
            <a:br>
              <a:rPr lang="it-IT" dirty="0"/>
            </a:br>
            <a:r>
              <a:rPr lang="it-IT" dirty="0"/>
              <a:t>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Osservatorio ANSSAIF IA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3D142BB4-78EA-32F5-639C-2C4A536992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316427"/>
              </p:ext>
            </p:extLst>
          </p:nvPr>
        </p:nvGraphicFramePr>
        <p:xfrm>
          <a:off x="1293814" y="2384120"/>
          <a:ext cx="9906000" cy="3413760"/>
        </p:xfrm>
        <a:graphic>
          <a:graphicData uri="http://schemas.openxmlformats.org/drawingml/2006/table">
            <a:tbl>
              <a:tblPr/>
              <a:tblGrid>
                <a:gridCol w="2476500">
                  <a:extLst>
                    <a:ext uri="{9D8B030D-6E8A-4147-A177-3AD203B41FA5}">
                      <a16:colId xmlns:a16="http://schemas.microsoft.com/office/drawing/2014/main" val="2464111878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2485411951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2891254535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4953078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it-IT" sz="2800" b="1" dirty="0"/>
                        <a:t>Componente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800" b="1" dirty="0"/>
                        <a:t>Significato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800" b="1"/>
                        <a:t>Quando è alta?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800" b="1" dirty="0"/>
                        <a:t>Effetto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786488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2400" b="1"/>
                        <a:t>Bias²</a:t>
                      </a:r>
                      <a:endParaRPr lang="it-IT" sz="24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dirty="0"/>
                        <a:t>Errore sistemico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/>
                        <a:t>Modello troppo semplice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dirty="0"/>
                        <a:t>Sottostima (</a:t>
                      </a:r>
                      <a:r>
                        <a:rPr lang="it-IT" sz="2400" dirty="0" err="1"/>
                        <a:t>underfitting</a:t>
                      </a:r>
                      <a:r>
                        <a:rPr lang="it-IT" sz="2400" dirty="0"/>
                        <a:t>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694442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2400" b="1"/>
                        <a:t>Varianza</a:t>
                      </a:r>
                      <a:endParaRPr lang="it-IT" sz="24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dirty="0"/>
                        <a:t>Sensibilità ai dati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dirty="0"/>
                        <a:t>Modello troppo complesso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/>
                        <a:t>Sovrastima (overfitting)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016654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2400" b="1"/>
                        <a:t>Rumore irreducibile</a:t>
                      </a:r>
                      <a:endParaRPr lang="it-IT" sz="24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/>
                        <a:t>Casualità del mondo reale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/>
                        <a:t>Sempre presente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dirty="0"/>
                        <a:t>Non eliminabile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2142457"/>
                  </a:ext>
                </a:extLst>
              </a:tr>
            </a:tbl>
          </a:graphicData>
        </a:graphic>
      </p:graphicFrame>
      <p:sp>
        <p:nvSpPr>
          <p:cNvPr id="9" name="CasellaDiTesto 8">
            <a:extLst>
              <a:ext uri="{FF2B5EF4-FFF2-40B4-BE49-F238E27FC236}">
                <a16:creationId xmlns:a16="http://schemas.microsoft.com/office/drawing/2014/main" id="{F8BCF2BA-C2E7-D324-2D8B-8C66DBC5FF9C}"/>
              </a:ext>
            </a:extLst>
          </p:cNvPr>
          <p:cNvSpPr txBox="1"/>
          <p:nvPr/>
        </p:nvSpPr>
        <p:spPr>
          <a:xfrm>
            <a:off x="1293814" y="1597707"/>
            <a:ext cx="1104741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200" dirty="0"/>
              <a:t>Errore totale = </a:t>
            </a:r>
            <a:r>
              <a:rPr lang="it-IT" sz="3200" b="1" dirty="0"/>
              <a:t>bias² + varianza + rumore irreducibile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0329123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532</TotalTime>
  <Words>959</Words>
  <Application>Microsoft Office PowerPoint</Application>
  <PresentationFormat>Widescreen</PresentationFormat>
  <Paragraphs>185</Paragraphs>
  <Slides>17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1" baseType="lpstr">
      <vt:lpstr>Arial</vt:lpstr>
      <vt:lpstr>Calibri</vt:lpstr>
      <vt:lpstr>Tw Cen MT</vt:lpstr>
      <vt:lpstr>Circuito</vt:lpstr>
      <vt:lpstr>AI e Bias</vt:lpstr>
      <vt:lpstr>Agenda</vt:lpstr>
      <vt:lpstr>Cosa sono i Bias?    </vt:lpstr>
      <vt:lpstr>Come vengono introdotti i Bias in una AI?     </vt:lpstr>
      <vt:lpstr>Bias si Bias no   </vt:lpstr>
      <vt:lpstr>Bias si Bias no   </vt:lpstr>
      <vt:lpstr>Bias si Bias no   </vt:lpstr>
      <vt:lpstr>Bias si Bias no   </vt:lpstr>
      <vt:lpstr>Bias si Bias no   </vt:lpstr>
      <vt:lpstr>Bias si Bias no   </vt:lpstr>
      <vt:lpstr>Bias si Bias no   </vt:lpstr>
      <vt:lpstr>Bias si Bias no   </vt:lpstr>
      <vt:lpstr>Bias² (pregiudizio al quadrato)</vt:lpstr>
      <vt:lpstr>Bias² (pregiudizio al quadrato)</vt:lpstr>
      <vt:lpstr>Bias² (pregiudizio al quadrato)</vt:lpstr>
      <vt:lpstr>Bias² (pregiudizio al quadrato)</vt:lpstr>
      <vt:lpstr>Se vi è piaciuto condividete con altri se non vi è piaciuto condividete con me    Grazie per l’attenzione e Arrivederci!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Proposta Valori per motto</dc:title>
  <dc:creator>Trabuio Carla</dc:creator>
  <cp:lastModifiedBy>Trabuio Carla</cp:lastModifiedBy>
  <cp:revision>8</cp:revision>
  <dcterms:created xsi:type="dcterms:W3CDTF">2024-04-03T17:05:07Z</dcterms:created>
  <dcterms:modified xsi:type="dcterms:W3CDTF">2025-06-18T21:50:46Z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fbae739-7e05-4265-80d7-c73ef6dc7a63_Enabled">
    <vt:lpwstr>true</vt:lpwstr>
  </property>
  <property fmtid="{D5CDD505-2E9C-101B-9397-08002B2CF9AE}" pid="3" name="MSIP_Label_dfbae739-7e05-4265-80d7-c73ef6dc7a63_SetDate">
    <vt:lpwstr>2024-04-03T17:36:17Z</vt:lpwstr>
  </property>
  <property fmtid="{D5CDD505-2E9C-101B-9397-08002B2CF9AE}" pid="4" name="MSIP_Label_dfbae739-7e05-4265-80d7-c73ef6dc7a63_Method">
    <vt:lpwstr>Privileged</vt:lpwstr>
  </property>
  <property fmtid="{D5CDD505-2E9C-101B-9397-08002B2CF9AE}" pid="5" name="MSIP_Label_dfbae739-7e05-4265-80d7-c73ef6dc7a63_Name">
    <vt:lpwstr>dfbae739-7e05-4265-80d7-c73ef6dc7a63</vt:lpwstr>
  </property>
  <property fmtid="{D5CDD505-2E9C-101B-9397-08002B2CF9AE}" pid="6" name="MSIP_Label_dfbae739-7e05-4265-80d7-c73ef6dc7a63_SiteId">
    <vt:lpwstr>31ae1cef-2393-4eb1-8962-4e4bbfccd663</vt:lpwstr>
  </property>
  <property fmtid="{D5CDD505-2E9C-101B-9397-08002B2CF9AE}" pid="7" name="MSIP_Label_dfbae739-7e05-4265-80d7-c73ef6dc7a63_ActionId">
    <vt:lpwstr>03e1907d-cb77-442c-b00e-3998d27b29a4</vt:lpwstr>
  </property>
  <property fmtid="{D5CDD505-2E9C-101B-9397-08002B2CF9AE}" pid="8" name="MSIP_Label_dfbae739-7e05-4265-80d7-c73ef6dc7a63_ContentBits">
    <vt:lpwstr>0</vt:lpwstr>
  </property>
</Properties>
</file>